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147376665" r:id="rId5"/>
    <p:sldId id="2147376668" r:id="rId6"/>
    <p:sldId id="2147376670" r:id="rId7"/>
    <p:sldId id="327" r:id="rId8"/>
    <p:sldId id="2147376675" r:id="rId9"/>
    <p:sldId id="2147376677" r:id="rId10"/>
    <p:sldId id="2147376679" r:id="rId11"/>
    <p:sldId id="2147376680" r:id="rId12"/>
    <p:sldId id="2147376681" r:id="rId13"/>
    <p:sldId id="361" r:id="rId14"/>
    <p:sldId id="363" r:id="rId15"/>
    <p:sldId id="2147376683" r:id="rId16"/>
    <p:sldId id="2147376684" r:id="rId17"/>
    <p:sldId id="358" r:id="rId18"/>
    <p:sldId id="368" r:id="rId19"/>
    <p:sldId id="370" r:id="rId20"/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</p:sldIdLst>
  <p:sldSz cx="12192000" cy="6858000"/>
  <p:notesSz cx="6858000" cy="9144000"/>
  <p:custDataLst>
    <p:tags r:id="rId3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2C2350B-9F8A-9359-3F26-B0C0BD83B1C4}" name="McCullough, Molly (NYC-MRM)" initials="M(" userId="S::molly.mccullough@mrm.com::47bd49ee-27ba-4377-b4ba-d919519c338e" providerId="AD"/>
  <p188:author id="{A1FA950F-F689-FFF9-25EB-DF05FD74423F}" name="Peters, Matt (NYC-MRM)" initials="P(" userId="S::matt.peters@mrm.com::7cb18bb5-85d1-4f97-af9f-d17407a81acb" providerId="AD"/>
  <p188:author id="{1885503D-E933-CCCE-504C-C58FDD937FAA}" name="Matt Peters" initials="MP" userId="71887d5770a9101d" providerId="Windows Live"/>
  <p188:author id="{617C6481-A8B0-BF88-1135-69F2702978EF}" name="McCullough, Molly (NYC-MRM)" initials="MM(M" userId="S::Molly.McCullough@mrm.com::47bd49ee-27ba-4377-b4ba-d919519c338e" providerId="AD"/>
  <p188:author id="{37548885-0DF6-E465-FAC7-58CE4B5E833D}" name="Brower, Katie (NYC-MRM)" initials="B(" userId="S::katie.brower_mrm.com#ext#@honeywellprod.onmicrosoft.com::24924646-f763-4e23-b31b-30460dd56502" providerId="AD"/>
  <p188:author id="{A27109EA-58EF-2794-BDF0-331DF3DF644F}" name="Brower, Katie (NYC-MRM)" initials="BK(M" userId="S::katie.brower@mrm.com::d670c163-2963-45ab-8e57-315db7a425e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BC2"/>
    <a:srgbClr val="0071B3"/>
    <a:srgbClr val="FFC527"/>
    <a:srgbClr val="38A32A"/>
    <a:srgbClr val="7EB338"/>
    <a:srgbClr val="709F33"/>
    <a:srgbClr val="A51822"/>
    <a:srgbClr val="DC202E"/>
    <a:srgbClr val="6E1017"/>
    <a:srgbClr val="70707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C51727-0D2D-05BD-D304-C2D9251EF007}" v="2" dt="2023-10-19T03:02:55.3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6" autoAdjust="0"/>
    <p:restoredTop sz="94280" autoAdjust="0"/>
  </p:normalViewPr>
  <p:slideViewPr>
    <p:cSldViewPr snapToGrid="0" snapToObjects="1" showGuides="1">
      <p:cViewPr varScale="1">
        <p:scale>
          <a:sx n="98" d="100"/>
          <a:sy n="98" d="100"/>
        </p:scale>
        <p:origin x="58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 showGuides="1">
      <p:cViewPr varScale="1">
        <p:scale>
          <a:sx n="52" d="100"/>
          <a:sy n="52" d="100"/>
        </p:scale>
        <p:origin x="2862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8/10/relationships/authors" Target="authors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gs" Target="tags/tag1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derick, Catherine" userId="S::catherine.broderick@honeywell.com::f193c6d4-282c-435f-8615-77c1038e1fe8" providerId="AD" clId="Web-{77C51727-0D2D-05BD-D304-C2D9251EF007}"/>
    <pc:docChg chg="delSld modSld">
      <pc:chgData name="Broderick, Catherine" userId="S::catherine.broderick@honeywell.com::f193c6d4-282c-435f-8615-77c1038e1fe8" providerId="AD" clId="Web-{77C51727-0D2D-05BD-D304-C2D9251EF007}" dt="2023-10-19T03:02:55.356" v="1"/>
      <pc:docMkLst>
        <pc:docMk/>
      </pc:docMkLst>
      <pc:sldChg chg="del">
        <pc:chgData name="Broderick, Catherine" userId="S::catherine.broderick@honeywell.com::f193c6d4-282c-435f-8615-77c1038e1fe8" providerId="AD" clId="Web-{77C51727-0D2D-05BD-D304-C2D9251EF007}" dt="2023-10-19T03:02:51.231" v="0"/>
        <pc:sldMkLst>
          <pc:docMk/>
          <pc:sldMk cId="1023286527" sldId="2147376664"/>
        </pc:sldMkLst>
      </pc:sldChg>
      <pc:sldChg chg="delSp">
        <pc:chgData name="Broderick, Catherine" userId="S::catherine.broderick@honeywell.com::f193c6d4-282c-435f-8615-77c1038e1fe8" providerId="AD" clId="Web-{77C51727-0D2D-05BD-D304-C2D9251EF007}" dt="2023-10-19T03:02:55.356" v="1"/>
        <pc:sldMkLst>
          <pc:docMk/>
          <pc:sldMk cId="72909668" sldId="2147376665"/>
        </pc:sldMkLst>
        <pc:spChg chg="del">
          <ac:chgData name="Broderick, Catherine" userId="S::catherine.broderick@honeywell.com::f193c6d4-282c-435f-8615-77c1038e1fe8" providerId="AD" clId="Web-{77C51727-0D2D-05BD-D304-C2D9251EF007}" dt="2023-10-19T03:02:55.356" v="1"/>
          <ac:spMkLst>
            <pc:docMk/>
            <pc:sldMk cId="72909668" sldId="2147376665"/>
            <ac:spMk id="3" creationId="{46CBAB57-D101-3CB9-89EA-381F967D1F3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98721-3323-42CB-96FB-C6D7D9D206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2FF977-0234-4542-94AE-376F45A8E7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26CFF9-B101-4D5A-AE5F-81BC4D91C170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2DC7A7-567A-4A18-A303-6ED5E91C67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C55533-4890-43A5-8A14-C9DE3F25618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C57C73-0239-4725-8F06-3E607150BC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5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AA0C4-695F-4136-A1C4-C28E233376CC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70284F-7E88-4545-9BB2-221688BE3F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1782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spcAft>
        <a:spcPts val="600"/>
      </a:spcAft>
      <a:defRPr sz="1200" b="1" kern="1200">
        <a:solidFill>
          <a:schemeClr val="tx1"/>
        </a:solidFill>
        <a:latin typeface="+mn-lt"/>
        <a:ea typeface="+mn-ea"/>
        <a:cs typeface="+mn-cs"/>
      </a:defRPr>
    </a:lvl1pPr>
    <a:lvl2pPr marL="0" indent="0" algn="l" defTabSz="914400" rtl="0" eaLnBrk="1" latinLnBrk="0" hangingPunct="1">
      <a:spcAft>
        <a:spcPts val="60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714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400050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630238" indent="-171450" algn="l" defTabSz="914400" rtl="0" eaLnBrk="1" latinLnBrk="0" hangingPunct="1">
      <a:spcAft>
        <a:spcPts val="600"/>
      </a:spcAft>
      <a:buFont typeface="Arial" panose="020B0604020202020204" pitchFamily="34" charset="0"/>
      <a:buChar char="•"/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D014D1-D926-4D7C-9E76-64F4C6EEC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20" y="1409700"/>
            <a:ext cx="7939020" cy="2019300"/>
          </a:xfrm>
        </p:spPr>
        <p:txBody>
          <a:bodyPr tIns="0" anchor="t"/>
          <a:lstStyle>
            <a:lvl1pPr algn="l">
              <a:lnSpc>
                <a:spcPct val="7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4AC279C-0578-4DF4-B6DE-E66A13B069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20" y="3848100"/>
            <a:ext cx="5600700" cy="529919"/>
          </a:xfrm>
        </p:spPr>
        <p:txBody>
          <a:bodyPr tIns="0" bIns="182880" anchor="t" anchorCtr="0"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28551E1-B3B5-505A-F38F-BBF85CFDF5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20" y="5840479"/>
            <a:ext cx="1753668" cy="643213"/>
          </a:xfrm>
          <a:prstGeom prst="rect">
            <a:avLst/>
          </a:prstGeom>
        </p:spPr>
      </p:pic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3CA278-2FE4-FAA3-969D-A6EF7C41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820" y="4727872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fld id="{6C5945EC-1AB4-A342-9FDB-EF8C77850ECB}" type="datetime4">
              <a:rPr lang="en-PH" smtClean="0"/>
              <a:t>18 October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6192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B94EC18-1D2B-4535-B738-0E53AFE26620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8D75C8-937E-F072-CEF1-F136965F27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8800" y="3151909"/>
            <a:ext cx="8534400" cy="55418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EADDF-2540-4002-F48F-0F4DF9909F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4556" y="3242469"/>
            <a:ext cx="6942889" cy="373062"/>
          </a:xfrm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A08B45D9-D922-4154-19F9-B617F4F6B5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r" defTabSz="914400" rtl="0" eaLnBrk="1" latinLnBrk="0" hangingPunct="1">
              <a:defRPr/>
            </a:pPr>
            <a:r>
              <a:rPr lang="en-US" altLang="en-US" sz="800" kern="1200" dirty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F762AAC2-DB7C-B836-D74C-85E9A2B00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16" y="6480377"/>
            <a:ext cx="734256" cy="2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46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+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1C403-FC5C-18AD-37D4-C272D6239C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48036-2DF2-78CE-23E1-F87C90491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409" y="399764"/>
            <a:ext cx="3616149" cy="978088"/>
          </a:xfrm>
        </p:spPr>
        <p:txBody>
          <a:bodyPr>
            <a:spAutoFit/>
          </a:bodyPr>
          <a:lstStyle>
            <a:lvl1pPr>
              <a:lnSpc>
                <a:spcPct val="70000"/>
              </a:lnSpc>
              <a:defRPr sz="44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923339C7-9A0F-9553-844F-AF4628F84DF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6589" y="1769549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C01AF9A7-969F-702D-9F0F-603AC2EA7A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409" y="1769549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I.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3DB1BFE6-61C0-2701-C722-8FBD9010CC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6589" y="2438260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30" name="Text Placeholder 27">
            <a:extLst>
              <a:ext uri="{FF2B5EF4-FFF2-40B4-BE49-F238E27FC236}">
                <a16:creationId xmlns:a16="http://schemas.microsoft.com/office/drawing/2014/main" id="{4D646692-5758-A085-1E15-30BE3D1BC4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409" y="2438260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II.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7460985C-E0D6-5B38-73DD-5CCD25EC301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6589" y="3106971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32" name="Text Placeholder 27">
            <a:extLst>
              <a:ext uri="{FF2B5EF4-FFF2-40B4-BE49-F238E27FC236}">
                <a16:creationId xmlns:a16="http://schemas.microsoft.com/office/drawing/2014/main" id="{2FE1F774-5481-8DC4-F5BB-247C6CAD12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409" y="3106971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III.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C9BDA7DF-6154-E201-FAEB-EF0B8765118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6589" y="3775682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9EA69007-BB1C-47BA-E962-2B0B4DD62EC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409" y="3775682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IV.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325FC4E-2D78-BB30-B3FD-722B5976587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86589" y="4444393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36" name="Text Placeholder 27">
            <a:extLst>
              <a:ext uri="{FF2B5EF4-FFF2-40B4-BE49-F238E27FC236}">
                <a16:creationId xmlns:a16="http://schemas.microsoft.com/office/drawing/2014/main" id="{27A0F3A3-DCC4-C8CE-D935-A574A026D63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409" y="4444393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V.</a:t>
            </a:r>
          </a:p>
        </p:txBody>
      </p:sp>
      <p:sp>
        <p:nvSpPr>
          <p:cNvPr id="37" name="Text Placeholder 10">
            <a:extLst>
              <a:ext uri="{FF2B5EF4-FFF2-40B4-BE49-F238E27FC236}">
                <a16:creationId xmlns:a16="http://schemas.microsoft.com/office/drawing/2014/main" id="{2F3F705C-61AC-EE42-2AF6-672B535B75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6589" y="5113104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38" name="Text Placeholder 27">
            <a:extLst>
              <a:ext uri="{FF2B5EF4-FFF2-40B4-BE49-F238E27FC236}">
                <a16:creationId xmlns:a16="http://schemas.microsoft.com/office/drawing/2014/main" id="{25393781-06DC-43F9-49E0-E4BCB167E3B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3409" y="5113104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VI.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878CE0D5-3643-AD84-194C-31CA3F8D18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6589" y="5781817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40" name="Text Placeholder 27">
            <a:extLst>
              <a:ext uri="{FF2B5EF4-FFF2-40B4-BE49-F238E27FC236}">
                <a16:creationId xmlns:a16="http://schemas.microsoft.com/office/drawing/2014/main" id="{12CD187F-162C-D0D2-62F9-0A41BEEF3CD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3409" y="5781817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VII.</a:t>
            </a:r>
          </a:p>
        </p:txBody>
      </p:sp>
      <p:pic>
        <p:nvPicPr>
          <p:cNvPr id="6" name="Picture 5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B0E9C393-5AD9-9664-80AB-FCB42D603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5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 + P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91C403-FC5C-18AD-37D4-C272D6239C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548036-2DF2-78CE-23E1-F87C90491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3409" y="399764"/>
            <a:ext cx="3616149" cy="978088"/>
          </a:xfrm>
        </p:spPr>
        <p:txBody>
          <a:bodyPr>
            <a:spAutoFit/>
          </a:bodyPr>
          <a:lstStyle>
            <a:lvl1pPr>
              <a:lnSpc>
                <a:spcPct val="70000"/>
              </a:lnSpc>
              <a:defRPr sz="4400"/>
            </a:lvl1pPr>
          </a:lstStyle>
          <a:p>
            <a:r>
              <a:rPr lang="en-US" dirty="0"/>
              <a:t>AGENDA TITLE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3B638C7C-2178-9B5A-8EED-A0771D34327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86589" y="1769549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5" name="Text Placeholder 27">
            <a:extLst>
              <a:ext uri="{FF2B5EF4-FFF2-40B4-BE49-F238E27FC236}">
                <a16:creationId xmlns:a16="http://schemas.microsoft.com/office/drawing/2014/main" id="{74EBE80E-585F-AA68-7B3A-E4680B957A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3409" y="1769549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I.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9B5CC231-5A22-44BF-AE01-2F7CAD68D7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86589" y="2438260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7" name="Text Placeholder 27">
            <a:extLst>
              <a:ext uri="{FF2B5EF4-FFF2-40B4-BE49-F238E27FC236}">
                <a16:creationId xmlns:a16="http://schemas.microsoft.com/office/drawing/2014/main" id="{67553C89-1539-D01E-858C-974F7B12CA1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3409" y="2438260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II.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6727ED8-0C39-C563-F8AC-706203DED5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86589" y="3106971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6016199E-7318-1D7D-39C0-5E23E304C74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13409" y="3106971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III.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0B5457E5-2FB6-4032-2462-26FC512DEA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86589" y="3775682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11" name="Text Placeholder 27">
            <a:extLst>
              <a:ext uri="{FF2B5EF4-FFF2-40B4-BE49-F238E27FC236}">
                <a16:creationId xmlns:a16="http://schemas.microsoft.com/office/drawing/2014/main" id="{8853B179-6641-F5EB-A43D-7F16B3D9971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3409" y="3775682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IV.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2C65A8F-BD6A-E0F1-CF4D-2F6B53E9132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86589" y="4444393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13" name="Text Placeholder 27">
            <a:extLst>
              <a:ext uri="{FF2B5EF4-FFF2-40B4-BE49-F238E27FC236}">
                <a16:creationId xmlns:a16="http://schemas.microsoft.com/office/drawing/2014/main" id="{5D4FC608-8032-5CEC-8FAD-BBEA7C34221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13409" y="4444393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V.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41FE9E-01AD-2BF0-0346-287CA0DB2A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86589" y="5113104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15" name="Text Placeholder 27">
            <a:extLst>
              <a:ext uri="{FF2B5EF4-FFF2-40B4-BE49-F238E27FC236}">
                <a16:creationId xmlns:a16="http://schemas.microsoft.com/office/drawing/2014/main" id="{3C975109-ACF9-030B-5EA5-EF8E03114F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13409" y="5113104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VI.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620FAD1-F625-58A6-7E42-45A592BC6AF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86589" y="5781817"/>
            <a:ext cx="3957369" cy="249299"/>
          </a:xfrm>
        </p:spPr>
        <p:txBody>
          <a:bodyPr anchor="ctr" anchorCtr="0">
            <a:spAutoFit/>
          </a:bodyPr>
          <a:lstStyle>
            <a:lvl1pPr algn="l">
              <a:defRPr sz="18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z="1800" dirty="0">
                <a:solidFill>
                  <a:schemeClr val="tx1"/>
                </a:solidFill>
              </a:rPr>
              <a:t>Agenda text</a:t>
            </a:r>
          </a:p>
        </p:txBody>
      </p:sp>
      <p:sp>
        <p:nvSpPr>
          <p:cNvPr id="17" name="Text Placeholder 27">
            <a:extLst>
              <a:ext uri="{FF2B5EF4-FFF2-40B4-BE49-F238E27FC236}">
                <a16:creationId xmlns:a16="http://schemas.microsoft.com/office/drawing/2014/main" id="{5C1E5FDC-6A4D-5012-67A0-057873D1F74F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13409" y="5781817"/>
            <a:ext cx="437147" cy="249299"/>
          </a:xfrm>
        </p:spPr>
        <p:txBody>
          <a:bodyPr wrap="square">
            <a:noAutofit/>
          </a:bodyPr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VII.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772E7547-BE58-8341-64FF-F8D2415F5E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16" y="6480377"/>
            <a:ext cx="734256" cy="2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Light + Pic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299"/>
            <a:ext cx="5372101" cy="5850909"/>
          </a:xfrm>
        </p:spPr>
        <p:txBody>
          <a:bodyPr anchor="ctr"/>
          <a:lstStyle>
            <a:lvl1pPr>
              <a:lnSpc>
                <a:spcPct val="8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C9C2EB8-6661-D8EA-C992-6E23A7CFFB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8290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 userDrawn="1">
          <p15:clr>
            <a:srgbClr val="FBAE40"/>
          </p15:clr>
        </p15:guide>
        <p15:guide id="2" pos="398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Light + Pic Left S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212" y="495300"/>
            <a:ext cx="5372101" cy="5878204"/>
          </a:xfrm>
        </p:spPr>
        <p:txBody>
          <a:bodyPr anchor="ctr"/>
          <a:lstStyle>
            <a:lvl1pPr>
              <a:lnSpc>
                <a:spcPct val="8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81E783F-8B6B-1EE0-4A68-385D7CFE06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668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Dark + Pic Righ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5372101" cy="5878204"/>
          </a:xfrm>
        </p:spPr>
        <p:txBody>
          <a:bodyPr anchor="ctr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DDAEE16-A379-F41F-1103-1DD9452E67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16" y="6480377"/>
            <a:ext cx="734256" cy="2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60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Dark + Pic Left S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212" y="495300"/>
            <a:ext cx="5372101" cy="5878204"/>
          </a:xfrm>
        </p:spPr>
        <p:txBody>
          <a:bodyPr anchor="ctr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8ADCEEDE-D34E-1CDB-161D-53F3DD299D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0649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Red + Pic Right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299" y="495300"/>
            <a:ext cx="5372101" cy="5878204"/>
          </a:xfrm>
        </p:spPr>
        <p:txBody>
          <a:bodyPr anchor="ctr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EE6DC9F-4C30-E325-47C7-DB17E172A0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04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Content Red + Pic Left 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80A38-A16A-446F-8129-A3FC34253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3212" y="495300"/>
            <a:ext cx="5372101" cy="5878204"/>
          </a:xfrm>
        </p:spPr>
        <p:txBody>
          <a:bodyPr anchor="ctr"/>
          <a:lstStyle>
            <a:lvl1pPr>
              <a:lnSpc>
                <a:spcPct val="8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99F7BE-26E0-43EC-B648-2436C3A3F96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67400" cy="6858000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6E93077E-0406-5A67-240D-0495D23F1C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1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696">
          <p15:clr>
            <a:srgbClr val="FBAE40"/>
          </p15:clr>
        </p15:guide>
        <p15:guide id="2" pos="398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493B15-8E3F-4010-B7AA-468E90C2F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7636790-DC0A-F8B6-9D6F-8578983399D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3EC4BFEA-2EAC-7307-2738-56513656A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98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ic + Colored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20" y="3848100"/>
            <a:ext cx="5600700" cy="529919"/>
          </a:xfrm>
        </p:spPr>
        <p:txBody>
          <a:bodyPr tIns="0" bIns="182880" anchor="t" anchorCtr="0"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 cap="all" baseline="0">
                <a:latin typeface="+mj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1" cap="all" baseline="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BBBFD44-5F5E-4C21-80A4-A59103C073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820" y="4727872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600" b="0">
                <a:solidFill>
                  <a:schemeClr val="tx1"/>
                </a:solidFill>
                <a:latin typeface="+mn-lt"/>
              </a:defRPr>
            </a:lvl1pPr>
          </a:lstStyle>
          <a:p>
            <a:fld id="{72C8FAB2-D1A3-F34B-AB18-3AF200A60468}" type="datetime4">
              <a:rPr lang="en-PH" smtClean="0"/>
              <a:t>18 October 2023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D7E3A5-96E7-4F6F-94B6-4E220A39B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20" y="1409700"/>
            <a:ext cx="7939020" cy="2019300"/>
          </a:xfrm>
        </p:spPr>
        <p:txBody>
          <a:bodyPr tIns="0" anchor="t"/>
          <a:lstStyle>
            <a:lvl1pPr algn="l">
              <a:lnSpc>
                <a:spcPct val="70000"/>
              </a:lnSpc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8C714D2E-CD38-CE83-B466-0696115128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820" y="5840479"/>
            <a:ext cx="1753668" cy="6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6384A-E178-4E5E-A7F8-EAD03721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387E0BF-F6FB-6A3E-F7BE-F6BDC2A436F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B8503A4-FEE9-04D7-1802-F2035C847BA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10B255C-32F8-B9AB-397E-590F3666E7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99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D08997-B423-407B-B60D-8D5DFC370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A6384A-E178-4E5E-A7F8-EAD03721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387E0BF-F6FB-6A3E-F7BE-F6BDC2A436F8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pic>
        <p:nvPicPr>
          <p:cNvPr id="4" name="Picture 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10B255C-32F8-B9AB-397E-590F3666E7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7520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2119B59-858C-4500-B149-5374ADF33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660BD7-88B7-7344-45AE-6AB29499BA90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58819" y="1273219"/>
            <a:ext cx="11446494" cy="42157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20E1B82-227B-6BB8-2C55-F62C5C23CDD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36647B4B-1CA5-12B2-1655-4EFFF4B85E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89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50F7696B-AED7-4649-B1BE-83104AF7ADDD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0FA05A-5C58-4939-B23A-CA85D5035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A322BF0-D1D3-7AC3-51A4-D1A9A61328E6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1273219"/>
            <a:ext cx="11446494" cy="422682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E471D54-6ED7-29E6-E124-8AB3E707979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C7DB5BB-9023-605B-9F5C-FFABDCDB8D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146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32055D6-B48C-46FA-A045-DB6BE9C2C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5533CE2-57A8-A476-92D2-556BE3A128B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315668" y="1273220"/>
            <a:ext cx="5489645" cy="42157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32B8979-1AB9-A3F8-B1FE-F673A9C5E6A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81C19F2-EB25-767F-656B-B3D627530197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58819" y="1273220"/>
            <a:ext cx="5489645" cy="42157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0B690018-54B5-37CD-E830-F2B975FBE4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3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36296D-A8A9-4486-BC21-BD1C0D821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40E40D12-B4BD-2C20-AEE5-4C231D22DE6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AFA75E2-7B09-1D73-0949-CD3D9B169C3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8E5669A-5E09-9157-F487-8C22A229B609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315668" y="1273220"/>
            <a:ext cx="5489645" cy="42157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B7CAF28-A286-6E9F-FA18-F5A1FBA6BC53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58819" y="1273220"/>
            <a:ext cx="5489645" cy="42157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4" name="Picture 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6CF844AF-5C04-56E7-146F-4819964904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049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696" userDrawn="1">
          <p15:clr>
            <a:srgbClr val="FBAE40"/>
          </p15:clr>
        </p15:guide>
        <p15:guide id="3" pos="3984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 + Content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67C88C3-29C3-4638-9D18-19985AD9E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46DE221B-DD3F-4CCF-B057-0E4063F3D30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1273218"/>
            <a:ext cx="5372100" cy="4215793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5D8BC-70B4-D0DE-3F68-536125ED080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58819" y="1273220"/>
            <a:ext cx="5489645" cy="42157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45995C3-951E-697D-D380-5EEF228337EA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6C60445-836B-C41C-EF56-374FB0991F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3457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Pic + Content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1CF9CDEF-0719-484F-8C20-787B9E5CF7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24600" y="1273218"/>
            <a:ext cx="5372100" cy="4215793"/>
          </a:xfr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7AF3F3-CE71-4538-AB47-415EDACA0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7B49FF0-2F37-D61B-969C-51CC2A42FABD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1273220"/>
            <a:ext cx="5489645" cy="42157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7965DEF-FA24-CFE6-4FBC-8141056173A6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D84F3A-3567-8103-164D-FE1EF6B29BA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A0659DF6-AF2A-CF2C-CEB1-3D7231ACBE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64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Pics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838153A2-00B1-4C00-BFD7-12A5E0F94EB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819" y="1300516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90E6779-1215-4847-8188-57330BEA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4C9CD2A0-C282-40D5-84DC-2FAAF7E74358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15668" y="1300516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B61FC-4DC1-BAD7-1E04-23063E258FCC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58819" y="3825354"/>
            <a:ext cx="5489645" cy="1732130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651D92-A334-AD58-897D-3D82410259B7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6315668" y="3825354"/>
            <a:ext cx="5489645" cy="1732130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56DDCAC-0902-4C95-FF0D-AAD7C3DEA6F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FD2D9634-0264-E1DD-CDD7-1A47A7907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4475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2448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+ Pics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B930328-96E9-4581-AB46-BC006A6DBD5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819" y="1300516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68204F5-2A45-4B00-A392-2D31EC998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C636046D-D989-410E-84A4-C8061B4F9E5C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15667" y="1300516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A20AE5-5156-43B8-238F-F8BB1B651F2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825354"/>
            <a:ext cx="5489645" cy="1732130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BB70F4AD-9DB8-05CA-BD58-38EAA5EEBBBF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FB7C2E4-B881-F263-7DA5-9F327ED85D84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D3CAB33-BFD3-F2D4-3CC8-B787790A0281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315667" y="3825354"/>
            <a:ext cx="5489645" cy="1732130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8500670A-6CAD-A8CB-1785-1449219291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21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  <p15:guide id="4" orient="horz" pos="244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ic +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D7C3F44-5413-48F1-ACBF-6BEAE9CA81A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20" y="3848100"/>
            <a:ext cx="5600700" cy="529919"/>
          </a:xfrm>
        </p:spPr>
        <p:txBody>
          <a:bodyPr tIns="0" bIns="182880" anchor="t" anchorCtr="0"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9D7E3A5-96E7-4F6F-94B6-4E220A39B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20" y="1409700"/>
            <a:ext cx="7939020" cy="2019300"/>
          </a:xfrm>
        </p:spPr>
        <p:txBody>
          <a:bodyPr tIns="0" anchor="t"/>
          <a:lstStyle>
            <a:lvl1pPr algn="l">
              <a:lnSpc>
                <a:spcPct val="7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CD3DA669-4A06-D6A6-9848-09FD54395C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20" y="5840479"/>
            <a:ext cx="1753668" cy="643213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0C94001-EF02-182A-B6C2-1170FD9F5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820" y="4727872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fld id="{929B3B6A-3C9E-8B4D-BF8F-10FD75EFD5E8}" type="datetime4">
              <a:rPr lang="en-PH" smtClean="0"/>
              <a:pPr/>
              <a:t>18 October 2023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87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02B6B0-9C58-48D4-B12C-9ED8676D5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FF7A157-11E0-4942-BE9B-6C23FFF7E99B}"/>
              </a:ext>
            </a:extLst>
          </p:cNvPr>
          <p:cNvGrpSpPr/>
          <p:nvPr userDrawn="1"/>
        </p:nvGrpSpPr>
        <p:grpSpPr>
          <a:xfrm>
            <a:off x="4098325" y="1300517"/>
            <a:ext cx="4022712" cy="4344840"/>
            <a:chOff x="4125621" y="1410880"/>
            <a:chExt cx="4022712" cy="4462273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F9BD489-107B-4209-86D3-A53593D14366}"/>
                </a:ext>
              </a:extLst>
            </p:cNvPr>
            <p:cNvCxnSpPr/>
            <p:nvPr userDrawn="1"/>
          </p:nvCxnSpPr>
          <p:spPr>
            <a:xfrm>
              <a:off x="412562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1B1D34A-199F-4664-B846-5EEDBDEBE004}"/>
                </a:ext>
              </a:extLst>
            </p:cNvPr>
            <p:cNvCxnSpPr/>
            <p:nvPr userDrawn="1"/>
          </p:nvCxnSpPr>
          <p:spPr>
            <a:xfrm>
              <a:off x="8148333" y="1410881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EE2C3-929D-A39E-09D0-B86EDAA0A219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58820" y="1300517"/>
            <a:ext cx="3429000" cy="434483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0088732-53D4-9064-27CD-E9B0BDBA8BFD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8376313" y="1300518"/>
            <a:ext cx="3429000" cy="434483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C2FF172-624B-70C2-8805-34DD9F8C224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4408831" y="1300518"/>
            <a:ext cx="3429000" cy="434483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5C709ED-86E8-7297-42E5-0EEFAFADF7B5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4E2FA0C-0EE1-5600-B57C-AD5802AB6B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568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752E914-DA92-4DFE-9C16-9F269B1910FB}"/>
              </a:ext>
            </a:extLst>
          </p:cNvPr>
          <p:cNvGrpSpPr/>
          <p:nvPr userDrawn="1"/>
        </p:nvGrpSpPr>
        <p:grpSpPr>
          <a:xfrm>
            <a:off x="4098325" y="1300517"/>
            <a:ext cx="4022712" cy="4344840"/>
            <a:chOff x="4125621" y="1410880"/>
            <a:chExt cx="4022712" cy="4462273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89AC965-3DBE-47AE-81C0-8C23B370263F}"/>
                </a:ext>
              </a:extLst>
            </p:cNvPr>
            <p:cNvCxnSpPr/>
            <p:nvPr userDrawn="1"/>
          </p:nvCxnSpPr>
          <p:spPr>
            <a:xfrm>
              <a:off x="412562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55B345D-6ECD-4B25-B741-D306ED291B90}"/>
                </a:ext>
              </a:extLst>
            </p:cNvPr>
            <p:cNvCxnSpPr/>
            <p:nvPr userDrawn="1"/>
          </p:nvCxnSpPr>
          <p:spPr>
            <a:xfrm>
              <a:off x="8148333" y="1410881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83457CB-727E-45A3-B890-9778304AD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216885-2587-F8F3-8798-8DBC27AB2484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20" y="1300518"/>
            <a:ext cx="3429000" cy="434483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4F5D59-2867-2396-BBCE-BCB546B2D712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8376313" y="1300518"/>
            <a:ext cx="3429000" cy="434483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3FF42AA-3069-992A-AA80-10F8C3A31B2F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408831" y="1300518"/>
            <a:ext cx="3429000" cy="434483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835AE5BB-2B65-CC14-CB1C-E93E04E092E5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E43827C-CDA4-5026-177D-821DD85CFAA3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61BD8B0F-8BB2-2B80-06AF-D96915664B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608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Pics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918C0-6EF6-4029-BAA3-0797ADF2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BFF2A0F5-8AAF-4D59-BE06-0CD4394FBB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819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8F9FD8CE-ABB0-4A28-AF53-3BDD466E91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00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3F7006CF-B885-4A96-AB02-317E27A4BB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6313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A347582-E2BB-D0A5-E8E0-44351B5467F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B19EF8-93DB-DD8E-FB2F-15E52793118A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381500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5AB8B9-FCD3-D9D3-2293-E6C7A841D82B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8376313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059F97-B6F6-612A-F8B4-58498478758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1F9D86B-9559-C721-6F16-F5C32781D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28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+ Pics + w/o Key Takeaway w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CF918C0-6EF6-4029-BAA3-0797ADF27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Picture Placeholder 6">
            <a:extLst>
              <a:ext uri="{FF2B5EF4-FFF2-40B4-BE49-F238E27FC236}">
                <a16:creationId xmlns:a16="http://schemas.microsoft.com/office/drawing/2014/main" id="{BFF2A0F5-8AAF-4D59-BE06-0CD4394FBB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819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6">
            <a:extLst>
              <a:ext uri="{FF2B5EF4-FFF2-40B4-BE49-F238E27FC236}">
                <a16:creationId xmlns:a16="http://schemas.microsoft.com/office/drawing/2014/main" id="{8F9FD8CE-ABB0-4A28-AF53-3BDD466E91C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00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6">
            <a:extLst>
              <a:ext uri="{FF2B5EF4-FFF2-40B4-BE49-F238E27FC236}">
                <a16:creationId xmlns:a16="http://schemas.microsoft.com/office/drawing/2014/main" id="{3F7006CF-B885-4A96-AB02-317E27A4BB0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6313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A347582-E2BB-D0A5-E8E0-44351B5467FB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0B19EF8-93DB-DD8E-FB2F-15E52793118A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381500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5AB8B9-FCD3-D9D3-2293-E6C7A841D82B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8376313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0059F97-B6F6-612A-F8B4-584984787587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1F9D86B-9559-C721-6F16-F5C32781D2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45BD2D-C755-ABFD-330E-251B9151315D}"/>
              </a:ext>
            </a:extLst>
          </p:cNvPr>
          <p:cNvCxnSpPr/>
          <p:nvPr userDrawn="1"/>
        </p:nvCxnSpPr>
        <p:spPr>
          <a:xfrm>
            <a:off x="4084659" y="1274400"/>
            <a:ext cx="0" cy="434468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E6D0F2-62CD-110D-6767-E7E994C960D6}"/>
              </a:ext>
            </a:extLst>
          </p:cNvPr>
          <p:cNvCxnSpPr/>
          <p:nvPr userDrawn="1"/>
        </p:nvCxnSpPr>
        <p:spPr>
          <a:xfrm>
            <a:off x="8093407" y="1274400"/>
            <a:ext cx="0" cy="434468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74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+ Pics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E1C42F-82A3-49D7-9B58-607C4E4D58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819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22D68AC-932E-4B0C-90A5-71EE23ACE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00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1A7CD19-76F6-4CBE-B54D-93302EA79B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6313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3C61E18-0824-4C4D-8B00-68F15385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5E8CEC8-06EE-A1A8-F476-86E9D8B708C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D90-7485-4DB2-6D89-01F849BC162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39EDFE-FD28-98D6-8656-ED5A43D4875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381500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2B7EEB-511C-FC1F-25BC-7191B596CCC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8376313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E11DBA-C044-7C55-983F-7F4004751A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98AB508-4598-4281-E070-EA787B457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711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 + Pics + Key Takeaway w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DE1C42F-82A3-49D7-9B58-607C4E4D58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8819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622D68AC-932E-4B0C-90A5-71EE23ACE46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381500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D1A7CD19-76F6-4CBE-B54D-93302EA79B1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76313" y="1273220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A3C61E18-0824-4C4D-8B00-68F15385D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D5E8CEC8-06EE-A1A8-F476-86E9D8B708C5}"/>
              </a:ext>
            </a:extLst>
          </p:cNvPr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9A67D90-7485-4DB2-6D89-01F849BC1626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39EDFE-FD28-98D6-8656-ED5A43D48757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4381500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92B7EEB-511C-FC1F-25BC-7191B596CCC3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8376313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2E11DBA-C044-7C55-983F-7F4004751A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784600"/>
            <a:ext cx="3429000" cy="1759156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98AB508-4598-4281-E070-EA787B457E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94EC60-2688-79FE-1A72-1BC841A53C84}"/>
              </a:ext>
            </a:extLst>
          </p:cNvPr>
          <p:cNvCxnSpPr/>
          <p:nvPr userDrawn="1"/>
        </p:nvCxnSpPr>
        <p:spPr>
          <a:xfrm>
            <a:off x="4084659" y="1274400"/>
            <a:ext cx="0" cy="434468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AB5C2F6-9D25-4DD7-5D12-49A6BE08EB1A}"/>
              </a:ext>
            </a:extLst>
          </p:cNvPr>
          <p:cNvCxnSpPr/>
          <p:nvPr userDrawn="1"/>
        </p:nvCxnSpPr>
        <p:spPr>
          <a:xfrm>
            <a:off x="8093407" y="1274400"/>
            <a:ext cx="0" cy="4344686"/>
          </a:xfrm>
          <a:prstGeom prst="line">
            <a:avLst/>
          </a:prstGeom>
          <a:ln w="63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0268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48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4F01B85-905E-431F-9B6C-E53ACC7E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0FC763-C822-4C0F-9D45-743EF1306BC0}"/>
              </a:ext>
            </a:extLst>
          </p:cNvPr>
          <p:cNvGrpSpPr/>
          <p:nvPr userDrawn="1"/>
        </p:nvGrpSpPr>
        <p:grpSpPr>
          <a:xfrm>
            <a:off x="3086600" y="1274400"/>
            <a:ext cx="5991652" cy="4344686"/>
            <a:chOff x="3127545" y="1410880"/>
            <a:chExt cx="5991652" cy="44622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B17D62E-4C64-4317-914D-235DAFB7D652}"/>
                </a:ext>
              </a:extLst>
            </p:cNvPr>
            <p:cNvCxnSpPr/>
            <p:nvPr userDrawn="1"/>
          </p:nvCxnSpPr>
          <p:spPr>
            <a:xfrm>
              <a:off x="312754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911BF6-28F2-49B3-93B3-AD8AA33D122E}"/>
                </a:ext>
              </a:extLst>
            </p:cNvPr>
            <p:cNvCxnSpPr/>
            <p:nvPr userDrawn="1"/>
          </p:nvCxnSpPr>
          <p:spPr>
            <a:xfrm>
              <a:off x="612337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4591C0-D27B-4F00-850E-225564475DA2}"/>
                </a:ext>
              </a:extLst>
            </p:cNvPr>
            <p:cNvCxnSpPr/>
            <p:nvPr userDrawn="1"/>
          </p:nvCxnSpPr>
          <p:spPr>
            <a:xfrm>
              <a:off x="911919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8F4F1C5-CBF4-B9CE-7011-61C0B8DB7FB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E1F91-D784-9E21-E14C-8C8A5DF4EEAA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361280" y="1300517"/>
            <a:ext cx="2459736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8F0F38A-6D43-C65A-09E8-9F54E728FF4D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343837" y="1300517"/>
            <a:ext cx="2459736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4B4FA1-71E6-D1A7-2FEC-E1C61BD5C32F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9339423" y="1300517"/>
            <a:ext cx="2459736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8E8C74-9C79-C4A5-2F90-126EBCFCDC4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1300517"/>
            <a:ext cx="2466363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DEFF3D41-A390-4C3D-67B5-ED9D3A2AF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8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Header Content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4F01B85-905E-431F-9B6C-E53ACC7EC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0FC763-C822-4C0F-9D45-743EF1306BC0}"/>
              </a:ext>
            </a:extLst>
          </p:cNvPr>
          <p:cNvGrpSpPr/>
          <p:nvPr userDrawn="1"/>
        </p:nvGrpSpPr>
        <p:grpSpPr>
          <a:xfrm>
            <a:off x="3086600" y="1274400"/>
            <a:ext cx="5991652" cy="4344686"/>
            <a:chOff x="3127545" y="1410880"/>
            <a:chExt cx="5991652" cy="4462272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B17D62E-4C64-4317-914D-235DAFB7D652}"/>
                </a:ext>
              </a:extLst>
            </p:cNvPr>
            <p:cNvCxnSpPr/>
            <p:nvPr userDrawn="1"/>
          </p:nvCxnSpPr>
          <p:spPr>
            <a:xfrm>
              <a:off x="312754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1911BF6-28F2-49B3-93B3-AD8AA33D122E}"/>
                </a:ext>
              </a:extLst>
            </p:cNvPr>
            <p:cNvCxnSpPr/>
            <p:nvPr userDrawn="1"/>
          </p:nvCxnSpPr>
          <p:spPr>
            <a:xfrm>
              <a:off x="612337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54591C0-D27B-4F00-850E-225564475DA2}"/>
                </a:ext>
              </a:extLst>
            </p:cNvPr>
            <p:cNvCxnSpPr/>
            <p:nvPr userDrawn="1"/>
          </p:nvCxnSpPr>
          <p:spPr>
            <a:xfrm>
              <a:off x="911919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8F4F1C5-CBF4-B9CE-7011-61C0B8DB7FB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48E8C74-9C79-C4A5-2F90-126EBCFCDC4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DEFF3D41-A390-4C3D-67B5-ED9D3A2AF5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9614985-C946-F288-E2A8-E28F1D7CCC3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58819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5256325-9E12-7B62-F9D3-219218828799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3357966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FC38937-1FC9-7CFB-8627-65343B003E37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357966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FD4A1C-4F53-7DFA-573F-973BD01D831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340523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476EFA9-F51B-0EDD-DEB6-CD4435B138C6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340523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D4F06CF0-DC32-22EC-C9BE-9EEBA594D23A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336109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3536333-8463-F843-8EE2-FAA0BEC4A90F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336109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</p:spTree>
    <p:extLst>
      <p:ext uri="{BB962C8B-B14F-4D97-AF65-F5344CB8AC3E}">
        <p14:creationId xmlns:p14="http://schemas.microsoft.com/office/powerpoint/2010/main" val="33083244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14793E8-8AA5-49D1-B431-8FD8310103FA}"/>
              </a:ext>
            </a:extLst>
          </p:cNvPr>
          <p:cNvGrpSpPr/>
          <p:nvPr userDrawn="1"/>
        </p:nvGrpSpPr>
        <p:grpSpPr>
          <a:xfrm>
            <a:off x="3086600" y="1274400"/>
            <a:ext cx="5991652" cy="4344686"/>
            <a:chOff x="3127545" y="1410880"/>
            <a:chExt cx="5991652" cy="44622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538375F-017C-4D3C-98B0-0B49D2AAE3BA}"/>
                </a:ext>
              </a:extLst>
            </p:cNvPr>
            <p:cNvCxnSpPr/>
            <p:nvPr userDrawn="1"/>
          </p:nvCxnSpPr>
          <p:spPr>
            <a:xfrm>
              <a:off x="312754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B52EB66-0BC5-4D65-9873-7791F0C2A2E0}"/>
                </a:ext>
              </a:extLst>
            </p:cNvPr>
            <p:cNvCxnSpPr/>
            <p:nvPr userDrawn="1"/>
          </p:nvCxnSpPr>
          <p:spPr>
            <a:xfrm>
              <a:off x="612337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3A66CFF-0E1D-4769-AC5A-FFCF982704C6}"/>
                </a:ext>
              </a:extLst>
            </p:cNvPr>
            <p:cNvCxnSpPr/>
            <p:nvPr userDrawn="1"/>
          </p:nvCxnSpPr>
          <p:spPr>
            <a:xfrm>
              <a:off x="911919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A188B354-73C1-4FC3-ADBC-D05E49D2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2FF55F1-C86C-0A4C-BE0A-9908C3C527A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BE91A3-BAD4-A0F4-A736-F9D8CE683B5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523E2E2-6B68-4990-F585-AE5762D8D8DB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361280" y="1300517"/>
            <a:ext cx="2459736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76BC117-454B-C6F7-A9B2-3D67CA010CBE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343837" y="1300517"/>
            <a:ext cx="2459736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A0CEE1F-583A-3B6B-BCFE-190FC60CA41B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9339423" y="1300517"/>
            <a:ext cx="2459736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E5E281F-2088-6F0C-3CE9-09D119429CCE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1300517"/>
            <a:ext cx="2466363" cy="4297679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F1459E2-503B-69B1-9E78-108AC466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245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Header Content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188B354-73C1-4FC3-ADBC-D05E49D2C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72FF55F1-C86C-0A4C-BE0A-9908C3C527AA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9BE91A3-BAD4-A0F4-A736-F9D8CE683B5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F1459E2-503B-69B1-9E78-108AC466BF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AD75CE5-4E13-3AD0-3974-23356854D489}"/>
              </a:ext>
            </a:extLst>
          </p:cNvPr>
          <p:cNvGrpSpPr/>
          <p:nvPr userDrawn="1"/>
        </p:nvGrpSpPr>
        <p:grpSpPr>
          <a:xfrm>
            <a:off x="3086600" y="1274400"/>
            <a:ext cx="5991652" cy="4344686"/>
            <a:chOff x="3127545" y="1410880"/>
            <a:chExt cx="5991652" cy="446227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734ECF40-EFBA-5353-7067-15E37BFC0FEE}"/>
                </a:ext>
              </a:extLst>
            </p:cNvPr>
            <p:cNvCxnSpPr/>
            <p:nvPr userDrawn="1"/>
          </p:nvCxnSpPr>
          <p:spPr>
            <a:xfrm>
              <a:off x="312754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2F8D3E1-D220-F1BC-5540-9D4A6EEB11E1}"/>
                </a:ext>
              </a:extLst>
            </p:cNvPr>
            <p:cNvCxnSpPr/>
            <p:nvPr userDrawn="1"/>
          </p:nvCxnSpPr>
          <p:spPr>
            <a:xfrm>
              <a:off x="612337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E68E863-EA98-40FC-8405-1AF0F5389FFD}"/>
                </a:ext>
              </a:extLst>
            </p:cNvPr>
            <p:cNvCxnSpPr/>
            <p:nvPr userDrawn="1"/>
          </p:nvCxnSpPr>
          <p:spPr>
            <a:xfrm>
              <a:off x="911919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010DB5BD-1CC4-6B4D-A3A4-93AA2B31A6C3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900ECD5-2387-6F8D-E6D6-C60FF91C1902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58819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FCFBED4-6E78-5D92-22DA-B5D07FA09363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3357966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1438129-2A5D-075D-E4BC-358E871382B9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357966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677C4E0-C370-49D3-0F00-1FD2BC52C443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340523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0BB8C0C-58E4-6B70-16C1-B4FD12BEC885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6340523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CBEE89BE-D2C9-B79D-88CD-FC2C53461043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9336109" y="1300517"/>
            <a:ext cx="2466363" cy="747897"/>
          </a:xfrm>
        </p:spPr>
        <p:txBody>
          <a:bodyPr wrap="square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solidFill>
                  <a:schemeClr val="accent1"/>
                </a:solidFill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9B0A14D-8CD4-FFDF-66F4-161E98E722EA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9336109" y="2206695"/>
            <a:ext cx="2466363" cy="3412392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>
                <a:latin typeface="+mj-lt"/>
              </a:defRPr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</p:spTree>
    <p:extLst>
      <p:ext uri="{BB962C8B-B14F-4D97-AF65-F5344CB8AC3E}">
        <p14:creationId xmlns:p14="http://schemas.microsoft.com/office/powerpoint/2010/main" val="41537409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Gray Backgroun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2F1AD5E1-596F-44FE-BB24-7F1520D02E3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7512515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47" imgH="348" progId="TCLayout.ActiveDocument.1">
                  <p:embed/>
                </p:oleObj>
              </mc:Choice>
              <mc:Fallback>
                <p:oleObj name="think-cell Slide" r:id="rId4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2F1AD5E1-596F-44FE-BB24-7F1520D02E3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1591A3BB-35C0-46F1-913B-1F85EECFAB4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4400" b="0" i="0" baseline="0" dirty="0" err="1">
              <a:solidFill>
                <a:schemeClr val="tx1"/>
              </a:solidFill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DC058CE-8CAB-4596-B39C-B90A39448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20" y="1409700"/>
            <a:ext cx="7939020" cy="2019300"/>
          </a:xfrm>
        </p:spPr>
        <p:txBody>
          <a:bodyPr tIns="0" anchor="t"/>
          <a:lstStyle>
            <a:lvl1pPr algn="l">
              <a:lnSpc>
                <a:spcPct val="7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5DA0A5D-D6CB-4EB3-B69B-705766631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20" y="3848100"/>
            <a:ext cx="5600700" cy="529919"/>
          </a:xfrm>
        </p:spPr>
        <p:txBody>
          <a:bodyPr tIns="0" bIns="182880" anchor="t" anchorCtr="0"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84B63F6-0234-442C-BE03-DD8F428DB5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820" y="4727872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fld id="{F66F0589-C8FA-5E4A-A5C6-E17CF287D14A}" type="datetime4">
              <a:rPr lang="en-PH" smtClean="0"/>
              <a:t>18 October 2023</a:t>
            </a:fld>
            <a:endParaRPr lang="en-US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0B1E7096-F40F-C677-30BA-603F97F26DA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20" y="5840479"/>
            <a:ext cx="1753668" cy="6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45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Pics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7232A8A-59D2-4728-95ED-25BA5B08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559CF6A-03F9-4899-AAEB-4C23603490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819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943B9727-2422-4D27-BD2E-387B9B97E9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61280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0B445A40-3B6B-4801-9931-73C4045AB6B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43837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B65BF604-2DF7-4A96-99DA-CFCE2AC4D2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39423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F4DFE77-B976-345E-D921-F49F313B748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95DC9-8670-0E28-FEFE-95D79C05760E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361280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7FDD45-AC26-90CA-60C2-475BA1E6980A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343837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2F1940-9D7A-34F2-0CD0-7A1095115C5D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9339423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1F7E55-941B-6BC7-46F0-1B86545640C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502298"/>
            <a:ext cx="2466363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B417F3A-F494-5693-641E-50C911010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7161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ur Content + Pics + w/o Key Takeaway w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87232A8A-59D2-4728-95ED-25BA5B08B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Picture Placeholder 8">
            <a:extLst>
              <a:ext uri="{FF2B5EF4-FFF2-40B4-BE49-F238E27FC236}">
                <a16:creationId xmlns:a16="http://schemas.microsoft.com/office/drawing/2014/main" id="{4559CF6A-03F9-4899-AAEB-4C236034905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819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8">
            <a:extLst>
              <a:ext uri="{FF2B5EF4-FFF2-40B4-BE49-F238E27FC236}">
                <a16:creationId xmlns:a16="http://schemas.microsoft.com/office/drawing/2014/main" id="{943B9727-2422-4D27-BD2E-387B9B97E92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61280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1" name="Picture Placeholder 8">
            <a:extLst>
              <a:ext uri="{FF2B5EF4-FFF2-40B4-BE49-F238E27FC236}">
                <a16:creationId xmlns:a16="http://schemas.microsoft.com/office/drawing/2014/main" id="{0B445A40-3B6B-4801-9931-73C4045AB6B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43837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8">
            <a:extLst>
              <a:ext uri="{FF2B5EF4-FFF2-40B4-BE49-F238E27FC236}">
                <a16:creationId xmlns:a16="http://schemas.microsoft.com/office/drawing/2014/main" id="{B65BF604-2DF7-4A96-99DA-CFCE2AC4D2A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39423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9F4DFE77-B976-345E-D921-F49F313B748F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95DC9-8670-0E28-FEFE-95D79C05760E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361280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7FDD45-AC26-90CA-60C2-475BA1E6980A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343837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F2F1940-9D7A-34F2-0CD0-7A1095115C5D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9339423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51F7E55-941B-6BC7-46F0-1B86545640C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502298"/>
            <a:ext cx="2466363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EB417F3A-F494-5693-641E-50C911010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6ECE2F9-2399-2123-B7F7-4BC82B4BCC31}"/>
              </a:ext>
            </a:extLst>
          </p:cNvPr>
          <p:cNvGrpSpPr/>
          <p:nvPr userDrawn="1"/>
        </p:nvGrpSpPr>
        <p:grpSpPr>
          <a:xfrm>
            <a:off x="3086600" y="1274400"/>
            <a:ext cx="5991652" cy="4344686"/>
            <a:chOff x="3127545" y="1410880"/>
            <a:chExt cx="5991652" cy="4462272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7715C6-0C7B-0A44-42B7-4BC53071F4DF}"/>
                </a:ext>
              </a:extLst>
            </p:cNvPr>
            <p:cNvCxnSpPr/>
            <p:nvPr userDrawn="1"/>
          </p:nvCxnSpPr>
          <p:spPr>
            <a:xfrm>
              <a:off x="312754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1EDC9D3-9DB9-BDEC-08E3-3619A7265464}"/>
                </a:ext>
              </a:extLst>
            </p:cNvPr>
            <p:cNvCxnSpPr/>
            <p:nvPr userDrawn="1"/>
          </p:nvCxnSpPr>
          <p:spPr>
            <a:xfrm>
              <a:off x="612337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E571AAE-BBB5-316C-C40F-1306420CD275}"/>
                </a:ext>
              </a:extLst>
            </p:cNvPr>
            <p:cNvCxnSpPr/>
            <p:nvPr userDrawn="1"/>
          </p:nvCxnSpPr>
          <p:spPr>
            <a:xfrm>
              <a:off x="911919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9115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Pics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32F1BF-A417-46F5-A2B0-EE338C9464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819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64EC32-C8D7-4696-8955-D27860B116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61280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BC96BB2-8963-4074-99F2-2BEB65D70F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43837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FAAAD28-DA69-4AAE-9FAD-9F2741757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39423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79369E0-2594-4856-BA19-045C97E0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F26332-A76B-2DDB-BAF1-908C2BA0153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361280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BFE1BB-4FCD-FF7B-8BA5-BD75DD724B87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343837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0C4435-6CC6-F58F-75BB-2605601F2502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9339423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4AC46E-4797-BDE0-4F03-7EA6CF0EF8B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502298"/>
            <a:ext cx="2466363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C6016BF-BD71-F326-5022-13E28660FE01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2B73FA-080D-EF2F-CFA3-91983DE3723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49FA434E-A05D-4E1D-61B9-7FD890FED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256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+ Pics + Key Takeaway w/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632F1BF-A417-46F5-A2B0-EE338C9464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58819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B664EC32-C8D7-4696-8955-D27860B1160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361280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id="{7BC96BB2-8963-4074-99F2-2BEB65D70F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343837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3FAAAD28-DA69-4AAE-9FAD-9F27417572F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39423" y="1106278"/>
            <a:ext cx="2249424" cy="2249424"/>
          </a:xfrm>
          <a:prstGeom prst="ellipse">
            <a:avLst/>
          </a:prstGeom>
          <a:pattFill prst="wdUpDiag">
            <a:fgClr>
              <a:schemeClr val="bg2"/>
            </a:fgClr>
            <a:bgClr>
              <a:schemeClr val="bg1"/>
            </a:bgClr>
          </a:patt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79369E0-2594-4856-BA19-045C97E0C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F26332-A76B-2DDB-BAF1-908C2BA01533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3361280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BFE1BB-4FCD-FF7B-8BA5-BD75DD724B87}"/>
              </a:ext>
            </a:extLst>
          </p:cNvPr>
          <p:cNvSpPr>
            <a:spLocks noGrp="1"/>
          </p:cNvSpPr>
          <p:nvPr>
            <p:ph idx="28" hasCustomPrompt="1"/>
          </p:nvPr>
        </p:nvSpPr>
        <p:spPr>
          <a:xfrm>
            <a:off x="6343837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20C4435-6CC6-F58F-75BB-2605601F2502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9339423" y="3502298"/>
            <a:ext cx="2459736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4AC46E-4797-BDE0-4F03-7EA6CF0EF8B5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358819" y="3502298"/>
            <a:ext cx="2466363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2C6016BF-BD71-F326-5022-13E28660FE01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E2B73FA-080D-EF2F-CFA3-91983DE3723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49FA434E-A05D-4E1D-61B9-7FD890FEDF0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6D65AA76-DA16-B376-070D-3EA2A63439B2}"/>
              </a:ext>
            </a:extLst>
          </p:cNvPr>
          <p:cNvGrpSpPr/>
          <p:nvPr userDrawn="1"/>
        </p:nvGrpSpPr>
        <p:grpSpPr>
          <a:xfrm>
            <a:off x="3086600" y="1274400"/>
            <a:ext cx="5991652" cy="4344686"/>
            <a:chOff x="3127545" y="1410880"/>
            <a:chExt cx="5991652" cy="4462272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934CA2-7696-93DE-DAB0-BFA677CE1D4A}"/>
                </a:ext>
              </a:extLst>
            </p:cNvPr>
            <p:cNvCxnSpPr/>
            <p:nvPr userDrawn="1"/>
          </p:nvCxnSpPr>
          <p:spPr>
            <a:xfrm>
              <a:off x="3127545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C8348F15-C067-3D06-E959-CD68F38AC6AD}"/>
                </a:ext>
              </a:extLst>
            </p:cNvPr>
            <p:cNvCxnSpPr/>
            <p:nvPr userDrawn="1"/>
          </p:nvCxnSpPr>
          <p:spPr>
            <a:xfrm>
              <a:off x="6123371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FAE363E-E057-6992-E349-2E9A679C7AD0}"/>
                </a:ext>
              </a:extLst>
            </p:cNvPr>
            <p:cNvCxnSpPr/>
            <p:nvPr userDrawn="1"/>
          </p:nvCxnSpPr>
          <p:spPr>
            <a:xfrm>
              <a:off x="9119197" y="1410880"/>
              <a:ext cx="0" cy="4462272"/>
            </a:xfrm>
            <a:prstGeom prst="line">
              <a:avLst/>
            </a:prstGeom>
            <a:ln w="63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46913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Two Columns + w/o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5D5774-E4EF-4314-B850-28525689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E676FBA-5862-6FE2-FD40-89535B11C89C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C51FD9-80D8-5CB6-5AAD-72A03845D10C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58819" y="3521120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795916B-E4C9-8A0C-70B0-80A687C6274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58819" y="1216968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97D1B3C-FED7-3463-3F96-3A668BEBA2C4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264889" y="3521120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493A43-120C-23EE-726A-C7737D127707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6264889" y="1216968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pic>
        <p:nvPicPr>
          <p:cNvPr id="8" name="Picture 7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AE13C268-5402-08CC-87F2-7F7CC3048A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3210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 Two Columns + Key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A6FEB-0F20-4122-83B7-A3A8BF9EA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B2C3635-51CA-4376-B53E-0C667C3DE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 wrap="square" anchor="t">
            <a:spAutoFit/>
          </a:bodyPr>
          <a:lstStyle>
            <a:lvl1pPr>
              <a:lnSpc>
                <a:spcPct val="8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9D29E34-3F5A-C0AE-4759-0366CE398FB1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358819" y="3521120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CCCB9B6-31EA-9C0C-CDE8-BC8272622D7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358819" y="1216968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840757C-38F0-F50C-4825-02D9F0BA0B5C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264889" y="3521120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606B8DC-3F87-2114-BBE7-8566FDADF40D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6264889" y="1216968"/>
            <a:ext cx="5540424" cy="2041458"/>
          </a:xfrm>
        </p:spPr>
        <p:txBody>
          <a:bodyPr wrap="square"/>
          <a:lstStyle>
            <a:lvl1pPr marL="0" indent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+mj-lt"/>
              <a:buNone/>
              <a:defRPr sz="1800"/>
            </a:lvl1pPr>
            <a:lvl2pPr marL="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2pPr>
            <a:lvl3pPr marL="720000" indent="-342900">
              <a:lnSpc>
                <a:spcPct val="90000"/>
              </a:lnSpc>
              <a:buClr>
                <a:schemeClr val="accent1"/>
              </a:buClr>
              <a:buFont typeface="Arial" panose="020B0604020202020204" pitchFamily="34" charset="0"/>
              <a:buChar char="‒"/>
              <a:defRPr sz="1400"/>
            </a:lvl3pPr>
            <a:lvl4pPr marL="1044000" indent="-3420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400"/>
            </a:lvl4pPr>
            <a:lvl5pPr marL="1368000" indent="-342000">
              <a:lnSpc>
                <a:spcPct val="90000"/>
              </a:lnSpc>
              <a:buClr>
                <a:schemeClr val="accent1"/>
              </a:buClr>
              <a:buFont typeface="Courier New" panose="02070309020205020404" pitchFamily="49" charset="0"/>
              <a:buChar char="o"/>
              <a:defRPr sz="1400"/>
            </a:lvl5pPr>
          </a:lstStyle>
          <a:p>
            <a:pPr lvl="0"/>
            <a:r>
              <a:rPr lang="en-US" dirty="0"/>
              <a:t>Edit Master text styles, 18pt</a:t>
            </a:r>
          </a:p>
          <a:p>
            <a:pPr lvl="1"/>
            <a:r>
              <a:rPr lang="en-US" dirty="0"/>
              <a:t>Second level, 16pt</a:t>
            </a:r>
          </a:p>
          <a:p>
            <a:pPr lvl="2"/>
            <a:r>
              <a:rPr lang="en-US" dirty="0"/>
              <a:t>Third level, 14pt</a:t>
            </a:r>
          </a:p>
          <a:p>
            <a:pPr lvl="3"/>
            <a:r>
              <a:rPr lang="en-US" dirty="0"/>
              <a:t>Fourth level, 14pt</a:t>
            </a:r>
          </a:p>
          <a:p>
            <a:pPr lvl="4"/>
            <a:r>
              <a:rPr lang="en-US" dirty="0"/>
              <a:t>Fifth level, 14pt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6BEED12-431C-E8E6-B69C-49B898E5D2E7}"/>
              </a:ext>
            </a:extLst>
          </p:cNvPr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8819" y="5747854"/>
            <a:ext cx="11446494" cy="474961"/>
          </a:xfrm>
          <a:prstGeom prst="roundRect">
            <a:avLst>
              <a:gd name="adj" fmla="val 44110"/>
            </a:avLst>
          </a:prstGeom>
          <a:solidFill>
            <a:srgbClr val="DC202E"/>
          </a:solidFill>
        </p:spPr>
        <p:txBody>
          <a:bodyPr lIns="493776" tIns="45720" rIns="493776" bIns="45720" anchor="ctr" anchorCtr="0">
            <a:noAutofit/>
          </a:bodyPr>
          <a:lstStyle>
            <a:lvl1pPr algn="ctr">
              <a:lnSpc>
                <a:spcPct val="90000"/>
              </a:lnSpc>
              <a:spcAft>
                <a:spcPts val="0"/>
              </a:spcAft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600"/>
            </a:lvl5pPr>
          </a:lstStyle>
          <a:p>
            <a:pPr lvl="0"/>
            <a:r>
              <a:rPr lang="en-US" dirty="0"/>
              <a:t>Key Takeaway Text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6A54247-842C-B861-CC73-64668741C6E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9BEAA7EB-44BC-A45D-A0DC-D242FB9A36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5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696">
          <p15:clr>
            <a:srgbClr val="FBAE40"/>
          </p15:clr>
        </p15:guide>
        <p15:guide id="3" pos="3984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White Background +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63CDEDF-BAB2-2EB3-C3F9-3C50EC902AF2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3B526167-5109-DABD-B704-C1E11244D6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072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Black Background +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43232BEA-EAF4-AA22-AFCE-37770153A2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5158E47-12B9-F194-13BE-29F8D2EDC298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>
            <a:extLst>
              <a:ext uri="{FF2B5EF4-FFF2-40B4-BE49-F238E27FC236}">
                <a16:creationId xmlns:a16="http://schemas.microsoft.com/office/drawing/2014/main" id="{87D7CFD8-2834-E43D-4FD0-CFD54CD814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16" y="6480377"/>
            <a:ext cx="734256" cy="2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194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Red Background + Lin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43232BEA-EAF4-AA22-AFCE-37770153A2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DE0170E-DDE9-09C0-4A62-B73C1AC3D5AE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D9FEF325-FBEF-5F56-BD80-BD9BEBEB83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91557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Gray Background + Lin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43232BEA-EAF4-AA22-AFCE-37770153A2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88F48C-6157-53DD-7396-CF443572CBE7}"/>
              </a:ext>
            </a:extLst>
          </p:cNvPr>
          <p:cNvCxnSpPr>
            <a:cxnSpLocks/>
          </p:cNvCxnSpPr>
          <p:nvPr userDrawn="1"/>
        </p:nvCxnSpPr>
        <p:spPr>
          <a:xfrm flipH="1">
            <a:off x="0" y="6361658"/>
            <a:ext cx="12192000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695F11EE-808A-10EB-674F-6654820D5A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573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orthole +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D014D1-D926-4D7C-9E76-64F4C6EEC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20" y="382284"/>
            <a:ext cx="7939020" cy="978088"/>
          </a:xfrm>
        </p:spPr>
        <p:txBody>
          <a:bodyPr tIns="0" anchor="t">
            <a:spAutoFit/>
          </a:bodyPr>
          <a:lstStyle>
            <a:lvl1pPr algn="l">
              <a:lnSpc>
                <a:spcPct val="7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4AC279C-0578-4DF4-B6DE-E66A13B069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20" y="5448300"/>
            <a:ext cx="5600700" cy="529919"/>
          </a:xfrm>
        </p:spPr>
        <p:txBody>
          <a:bodyPr tIns="0" bIns="182880" anchor="t" anchorCtr="0"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3CA278-2FE4-FAA3-969D-A6EF7C41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820" y="6328072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fld id="{6C5945EC-1AB4-A342-9FDB-EF8C77850ECB}" type="datetime4">
              <a:rPr lang="en-PH" smtClean="0"/>
              <a:pPr/>
              <a:t>18 October 2023</a:t>
            </a:fld>
            <a:endParaRPr lang="en-US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D28551E1-B3B5-505A-F38F-BBF85CFDF5D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8721" y="5840479"/>
            <a:ext cx="1753668" cy="6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208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+ Whit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‹#›</a:t>
            </a:fld>
            <a:endParaRPr lang="en-US"/>
          </a:p>
        </p:txBody>
      </p: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812F5AF2-3B7D-9496-3C3B-AFB6D00772D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12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43232BEA-EAF4-AA22-AFCE-37770153A2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2FB92A9A-4A66-15CD-44D6-6BB111C77D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16" y="6480377"/>
            <a:ext cx="734256" cy="2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23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Red Backgroun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43232BEA-EAF4-AA22-AFCE-37770153A2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3828C308-580C-D745-2D3F-636B2B1B6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733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+ Gray Background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549D9-CB0B-4053-B4B8-18A9A6E34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Rectangle 23">
            <a:extLst>
              <a:ext uri="{FF2B5EF4-FFF2-40B4-BE49-F238E27FC236}">
                <a16:creationId xmlns:a16="http://schemas.microsoft.com/office/drawing/2014/main" id="{43232BEA-EAF4-AA22-AFCE-37770153A2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pic>
        <p:nvPicPr>
          <p:cNvPr id="3" name="Picture 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114ABE7A-BEB9-5AD7-5823-6CEBD74ECF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313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+ Gray Backgro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95299" y="495300"/>
            <a:ext cx="6096000" cy="219316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sz="8800" b="0" i="0" u="none" strike="noStrike" kern="1200" cap="all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br>
              <a:rPr kumimoji="0" lang="en-US" sz="8800" b="0" i="0" u="none" strike="noStrike" kern="1200" cap="all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8800" b="0" i="0" u="none" strike="noStrike" kern="1200" cap="all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</a:t>
            </a:r>
            <a:endParaRPr lang="en-US" sz="8800" spc="-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EE9D3534-8170-B34E-0A56-B0D5C5CC7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20" y="5840479"/>
            <a:ext cx="1753668" cy="6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7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9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 + Black Backgroun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47D3521-DEEB-B4B2-185C-8AEF6BB808FF}"/>
              </a:ext>
            </a:extLst>
          </p:cNvPr>
          <p:cNvSpPr/>
          <p:nvPr userDrawn="1"/>
        </p:nvSpPr>
        <p:spPr>
          <a:xfrm>
            <a:off x="495299" y="495300"/>
            <a:ext cx="6096000" cy="2193164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kumimoji="0" lang="en-US" sz="8800" b="0" i="0" u="none" strike="noStrike" kern="1200" cap="all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THANK</a:t>
            </a:r>
            <a:br>
              <a:rPr kumimoji="0" lang="en-US" sz="8800" b="0" i="0" u="none" strike="noStrike" kern="1200" cap="all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8800" b="0" i="0" u="none" strike="noStrike" kern="1200" cap="all" spc="-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YOU</a:t>
            </a:r>
            <a:endParaRPr lang="en-US" sz="8800" spc="-3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360F4223-4DE3-B2FF-46A3-DE88D6AA2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20" y="5840479"/>
            <a:ext cx="1753668" cy="6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2889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92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cials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5E5DC-A272-B7AD-9695-23C8ADA20D7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957763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1B1B4F8-D196-22C0-4998-A41934EE18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70124" y="5514196"/>
            <a:ext cx="3090924" cy="957263"/>
          </a:xfrm>
        </p:spPr>
        <p:txBody>
          <a:bodyPr/>
          <a:lstStyle>
            <a:lvl1pPr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add text, Arial Regular, 14PT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BD1FA25-9D0F-8048-6878-5C960C6F5B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31458" y="5840479"/>
            <a:ext cx="1753668" cy="6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6852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5592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orthole + Colored Black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D014D1-D926-4D7C-9E76-64F4C6EEC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20" y="382284"/>
            <a:ext cx="7939020" cy="978088"/>
          </a:xfrm>
        </p:spPr>
        <p:txBody>
          <a:bodyPr tIns="0" anchor="t">
            <a:spAutoFit/>
          </a:bodyPr>
          <a:lstStyle>
            <a:lvl1pPr algn="l">
              <a:lnSpc>
                <a:spcPct val="7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4AC279C-0578-4DF4-B6DE-E66A13B069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20" y="5448300"/>
            <a:ext cx="5600700" cy="529919"/>
          </a:xfrm>
        </p:spPr>
        <p:txBody>
          <a:bodyPr tIns="0" bIns="182880" anchor="t" anchorCtr="0"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3CA278-2FE4-FAA3-969D-A6EF7C41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820" y="6328072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fld id="{6C5945EC-1AB4-A342-9FDB-EF8C77850ECB}" type="datetime4">
              <a:rPr lang="en-PH" smtClean="0"/>
              <a:t>18 October 2023</a:t>
            </a:fld>
            <a:endParaRPr lang="en-US" dirty="0"/>
          </a:p>
        </p:txBody>
      </p:sp>
      <p:pic>
        <p:nvPicPr>
          <p:cNvPr id="11" name="Picture 10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A4880E0D-04DF-FB90-6C93-8FBEA99F55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98721" y="5840479"/>
            <a:ext cx="1753668" cy="66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47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+ Porthole + Colored White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AD014D1-D926-4D7C-9E76-64F4C6EEC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20" y="382284"/>
            <a:ext cx="7939020" cy="978088"/>
          </a:xfrm>
        </p:spPr>
        <p:txBody>
          <a:bodyPr tIns="0" anchor="t">
            <a:spAutoFit/>
          </a:bodyPr>
          <a:lstStyle>
            <a:lvl1pPr algn="l">
              <a:lnSpc>
                <a:spcPct val="70000"/>
              </a:lnSpc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4AC279C-0578-4DF4-B6DE-E66A13B069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820" y="5448300"/>
            <a:ext cx="5600700" cy="529919"/>
          </a:xfrm>
        </p:spPr>
        <p:txBody>
          <a:bodyPr tIns="0" bIns="182880" anchor="t" anchorCtr="0"/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1800" b="0" cap="all" baseline="0">
                <a:solidFill>
                  <a:schemeClr val="bg1"/>
                </a:solidFill>
                <a:latin typeface="+mj-lt"/>
              </a:defRPr>
            </a:lvl1pPr>
            <a:lvl2pPr marL="0" indent="0" algn="l">
              <a:lnSpc>
                <a:spcPct val="90000"/>
              </a:lnSpc>
              <a:spcAft>
                <a:spcPts val="0"/>
              </a:spcAft>
              <a:buNone/>
              <a:defRPr sz="1800" b="1" cap="all" baseline="0">
                <a:solidFill>
                  <a:schemeClr val="bg1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  <a:p>
            <a:pPr lvl="1"/>
            <a:r>
              <a:rPr lang="en-US" dirty="0"/>
              <a:t>Presenter’s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23CA278-2FE4-FAA3-969D-A6EF7C41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820" y="6328072"/>
            <a:ext cx="2743200" cy="365125"/>
          </a:xfrm>
          <a:prstGeom prst="rect">
            <a:avLst/>
          </a:prstGeom>
        </p:spPr>
        <p:txBody>
          <a:bodyPr lIns="0" tIns="0" rIns="0" bIns="0" anchor="t"/>
          <a:lstStyle>
            <a:lvl1pPr>
              <a:lnSpc>
                <a:spcPct val="90000"/>
              </a:lnSpc>
              <a:defRPr sz="1600" b="0">
                <a:solidFill>
                  <a:schemeClr val="bg1"/>
                </a:solidFill>
                <a:latin typeface="+mn-lt"/>
              </a:defRPr>
            </a:lvl1pPr>
          </a:lstStyle>
          <a:p>
            <a:fld id="{6C5945EC-1AB4-A342-9FDB-EF8C77850ECB}" type="datetime4">
              <a:rPr lang="en-PH" smtClean="0"/>
              <a:t>18 October 2023</a:t>
            </a:fld>
            <a:endParaRPr lang="en-US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EC54E7AE-AC45-2907-6CEB-FE593F16C25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98721" y="5840479"/>
            <a:ext cx="1753668" cy="6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118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>
          <p15:clr>
            <a:srgbClr val="FBAE40"/>
          </p15:clr>
        </p15:guide>
        <p15:guide id="2" orient="horz" pos="3216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P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8D75C8-937E-F072-CEF1-F136965F27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8800" y="3151909"/>
            <a:ext cx="8534400" cy="55418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EADDF-2540-4002-F48F-0F4DF9909F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4556" y="3242469"/>
            <a:ext cx="6942889" cy="373062"/>
          </a:xfrm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A08B45D9-D922-4154-19F9-B617F4F6B5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5B35B371-88F8-E39D-A57D-5989F2F8AD8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1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+ 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446BA-0FD3-4FFF-B220-7298D3F88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b="1" kern="1200" smtClean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B94EC18-1D2B-4535-B738-0E53AFE26620}" type="slidenum">
              <a:rPr lang="en-PH" smtClean="0"/>
              <a:pPr/>
              <a:t>‹#›</a:t>
            </a:fld>
            <a:endParaRPr lang="en-PH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8D75C8-937E-F072-CEF1-F136965F27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8800" y="3151909"/>
            <a:ext cx="8534400" cy="55418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>
              <a:defRPr>
                <a:noFill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91EADDF-2540-4002-F48F-0F4DF9909F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4556" y="3242469"/>
            <a:ext cx="6942889" cy="373062"/>
          </a:xfrm>
        </p:spPr>
        <p:txBody>
          <a:bodyPr anchor="ctr" anchorCtr="0"/>
          <a:lstStyle>
            <a:lvl1pPr algn="ctr"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Rectangle 23">
            <a:extLst>
              <a:ext uri="{FF2B5EF4-FFF2-40B4-BE49-F238E27FC236}">
                <a16:creationId xmlns:a16="http://schemas.microsoft.com/office/drawing/2014/main" id="{A08B45D9-D922-4154-19F9-B617F4F6B5A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algn="r" defTabSz="914400" rtl="0" eaLnBrk="1" latinLnBrk="0" hangingPunct="1">
              <a:defRPr/>
            </a:pPr>
            <a:r>
              <a:rPr lang="en-US" altLang="en-US" sz="800" kern="1200" dirty="0">
                <a:solidFill>
                  <a:schemeClr val="accent3"/>
                </a:solidFill>
                <a:latin typeface="+mn-lt"/>
                <a:ea typeface="+mn-ea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pic>
        <p:nvPicPr>
          <p:cNvPr id="2" name="Picture 1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6DB26732-F395-3BEE-F88F-FDB60A5CF8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997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9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61" Type="http://schemas.openxmlformats.org/officeDocument/2006/relationships/image" Target="../media/image1.emf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ags" Target="../tags/tag3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A92A7798-F3DB-43C4-B103-4253CC2C0E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8"/>
            </p:custDataLst>
            <p:extLst>
              <p:ext uri="{D42A27DB-BD31-4B8C-83A1-F6EECF244321}">
                <p14:modId xmlns:p14="http://schemas.microsoft.com/office/powerpoint/2010/main" val="2743684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0" imgW="347" imgH="348" progId="TCLayout.ActiveDocument.1">
                  <p:embed/>
                </p:oleObj>
              </mc:Choice>
              <mc:Fallback>
                <p:oleObj name="think-cell Slide" r:id="rId60" imgW="347" imgH="348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A92A7798-F3DB-43C4-B103-4253CC2C0E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59442B51-3222-4383-9C98-1E5D34F0910A}"/>
              </a:ext>
            </a:extLst>
          </p:cNvPr>
          <p:cNvSpPr/>
          <p:nvPr userDrawn="1">
            <p:custDataLst>
              <p:tags r:id="rId5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3200" b="0" i="0" baseline="0" dirty="0" err="1">
              <a:solidFill>
                <a:schemeClr val="tx1"/>
              </a:solidFill>
              <a:latin typeface="Arial Black" panose="020B0A04020102020204" pitchFamily="34" charset="0"/>
              <a:ea typeface="+mj-ea"/>
              <a:cs typeface="+mj-cs"/>
              <a:sym typeface="Arial Black" panose="020B0A040201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5431E2-DC1C-4926-9681-B5EB493CA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411" y="399764"/>
            <a:ext cx="11391902" cy="4191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30FB-4B8F-4B77-AC4C-E2E31B2142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3411" y="1177684"/>
            <a:ext cx="11391902" cy="445770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styles, 24pt</a:t>
            </a:r>
          </a:p>
          <a:p>
            <a:pPr lvl="1"/>
            <a:r>
              <a:rPr lang="en-US" dirty="0"/>
              <a:t>Second level, 22pt</a:t>
            </a:r>
          </a:p>
          <a:p>
            <a:pPr lvl="2"/>
            <a:r>
              <a:rPr lang="en-US" dirty="0"/>
              <a:t>Third level, 20pt</a:t>
            </a:r>
          </a:p>
          <a:p>
            <a:pPr lvl="3"/>
            <a:r>
              <a:rPr lang="en-US" dirty="0"/>
              <a:t>Fourth level, 18pt</a:t>
            </a:r>
          </a:p>
          <a:p>
            <a:pPr lvl="4"/>
            <a:r>
              <a:rPr lang="en-US" dirty="0"/>
              <a:t>Fifth level, 16pt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471868-C853-40C5-8660-D23F908B5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8368" y="6480164"/>
            <a:ext cx="496945" cy="23761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r">
              <a:defRPr sz="1000" b="1">
                <a:solidFill>
                  <a:schemeClr val="accent3"/>
                </a:solidFill>
              </a:defRPr>
            </a:lvl1pPr>
          </a:lstStyle>
          <a:p>
            <a:fld id="{7B94EC18-1D2B-4535-B738-0E53AFE2662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38DD887E-96DC-4944-9F40-77BD91C30C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19614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12" r:id="rId3"/>
    <p:sldLayoutId id="2147483675" r:id="rId4"/>
    <p:sldLayoutId id="2147483726" r:id="rId5"/>
    <p:sldLayoutId id="2147483725" r:id="rId6"/>
    <p:sldLayoutId id="2147483732" r:id="rId7"/>
    <p:sldLayoutId id="2147483727" r:id="rId8"/>
    <p:sldLayoutId id="2147483728" r:id="rId9"/>
    <p:sldLayoutId id="2147483729" r:id="rId10"/>
    <p:sldLayoutId id="2147483730" r:id="rId11"/>
    <p:sldLayoutId id="2147483733" r:id="rId12"/>
    <p:sldLayoutId id="2147483657" r:id="rId13"/>
    <p:sldLayoutId id="2147483715" r:id="rId14"/>
    <p:sldLayoutId id="2147483670" r:id="rId15"/>
    <p:sldLayoutId id="2147483714" r:id="rId16"/>
    <p:sldLayoutId id="2147483716" r:id="rId17"/>
    <p:sldLayoutId id="2147483717" r:id="rId18"/>
    <p:sldLayoutId id="2147483702" r:id="rId19"/>
    <p:sldLayoutId id="2147483654" r:id="rId20"/>
    <p:sldLayoutId id="2147483744" r:id="rId21"/>
    <p:sldLayoutId id="2147483692" r:id="rId22"/>
    <p:sldLayoutId id="2147483650" r:id="rId23"/>
    <p:sldLayoutId id="2147483693" r:id="rId24"/>
    <p:sldLayoutId id="2147483656" r:id="rId25"/>
    <p:sldLayoutId id="2147483694" r:id="rId26"/>
    <p:sldLayoutId id="2147483664" r:id="rId27"/>
    <p:sldLayoutId id="2147483695" r:id="rId28"/>
    <p:sldLayoutId id="2147483661" r:id="rId29"/>
    <p:sldLayoutId id="2147483696" r:id="rId30"/>
    <p:sldLayoutId id="2147483658" r:id="rId31"/>
    <p:sldLayoutId id="2147483697" r:id="rId32"/>
    <p:sldLayoutId id="2147483734" r:id="rId33"/>
    <p:sldLayoutId id="2147483662" r:id="rId34"/>
    <p:sldLayoutId id="2147483735" r:id="rId35"/>
    <p:sldLayoutId id="2147483698" r:id="rId36"/>
    <p:sldLayoutId id="2147483738" r:id="rId37"/>
    <p:sldLayoutId id="2147483659" r:id="rId38"/>
    <p:sldLayoutId id="2147483739" r:id="rId39"/>
    <p:sldLayoutId id="2147483699" r:id="rId40"/>
    <p:sldLayoutId id="2147483736" r:id="rId41"/>
    <p:sldLayoutId id="2147483663" r:id="rId42"/>
    <p:sldLayoutId id="2147483737" r:id="rId43"/>
    <p:sldLayoutId id="2147483700" r:id="rId44"/>
    <p:sldLayoutId id="2147483660" r:id="rId45"/>
    <p:sldLayoutId id="2147483703" r:id="rId46"/>
    <p:sldLayoutId id="2147483722" r:id="rId47"/>
    <p:sldLayoutId id="2147483723" r:id="rId48"/>
    <p:sldLayoutId id="2147483724" r:id="rId49"/>
    <p:sldLayoutId id="2147483713" r:id="rId50"/>
    <p:sldLayoutId id="2147483719" r:id="rId51"/>
    <p:sldLayoutId id="2147483720" r:id="rId52"/>
    <p:sldLayoutId id="2147483721" r:id="rId53"/>
    <p:sldLayoutId id="2147483710" r:id="rId54"/>
    <p:sldLayoutId id="2147483731" r:id="rId55"/>
    <p:sldLayoutId id="2147483718" r:id="rId56"/>
  </p:sldLayoutIdLst>
  <p:hf hdr="0" ft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200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Font typeface="Arial" panose="020B0604020202020204" pitchFamily="34" charset="0"/>
        <a:buNone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-3420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3429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tx1"/>
        </a:buClr>
        <a:buFont typeface="Arial" panose="020B0604020202020204" pitchFamily="34" charset="0"/>
        <a:buChar char="‒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44000" indent="-3420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tx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34200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>
          <a:schemeClr val="tx1"/>
        </a:buClr>
        <a:buFont typeface="Courier New" panose="02070309020205020404" pitchFamily="49" charset="0"/>
        <a:buChar char="o"/>
        <a:defRPr sz="1600" b="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DE53C"/>
          </p15:clr>
        </p15:guide>
        <p15:guide id="2" pos="3840" userDrawn="1">
          <p15:clr>
            <a:srgbClr val="9FCC3B"/>
          </p15:clr>
        </p15:guide>
        <p15:guide id="3" orient="horz" pos="312" userDrawn="1">
          <p15:clr>
            <a:srgbClr val="9FCC3B"/>
          </p15:clr>
        </p15:guide>
        <p15:guide id="4" orient="horz" pos="4008" userDrawn="1">
          <p15:clr>
            <a:srgbClr val="FDE53C"/>
          </p15:clr>
        </p15:guide>
        <p15:guide id="6" pos="7368" userDrawn="1">
          <p15:clr>
            <a:srgbClr val="9FCC3B"/>
          </p15:clr>
        </p15:guide>
        <p15:guide id="7" orient="horz" pos="3696" userDrawn="1">
          <p15:clr>
            <a:srgbClr val="9FCC3B"/>
          </p15:clr>
        </p15:guide>
        <p15:guide id="9" orient="horz" pos="576" userDrawn="1">
          <p15:clr>
            <a:srgbClr val="9FCC3B"/>
          </p15:clr>
        </p15:guide>
        <p15:guide id="10" orient="horz" pos="888" userDrawn="1">
          <p15:clr>
            <a:srgbClr val="9FCC3B"/>
          </p15:clr>
        </p15:guide>
        <p15:guide id="11" orient="horz" pos="2304" userDrawn="1">
          <p15:clr>
            <a:srgbClr val="9FCC3B"/>
          </p15:clr>
        </p15:guide>
        <p15:guide id="12" userDrawn="1">
          <p15:clr>
            <a:srgbClr val="000000"/>
          </p15:clr>
        </p15:guide>
        <p15:guide id="13" pos="7680" userDrawn="1">
          <p15:clr>
            <a:srgbClr val="000000"/>
          </p15:clr>
        </p15:guide>
        <p15:guide id="14" orient="horz" userDrawn="1">
          <p15:clr>
            <a:srgbClr val="000000"/>
          </p15:clr>
        </p15:guide>
        <p15:guide id="15" orient="horz" pos="4320" userDrawn="1">
          <p15:clr>
            <a:srgbClr val="000000"/>
          </p15:clr>
        </p15:guide>
        <p15:guide id="16" pos="31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jpeg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CDF5645-79A3-A14C-37CC-D0E286B3A47A}"/>
              </a:ext>
            </a:extLst>
          </p:cNvPr>
          <p:cNvSpPr/>
          <p:nvPr/>
        </p:nvSpPr>
        <p:spPr>
          <a:xfrm>
            <a:off x="-16256" y="0"/>
            <a:ext cx="7692403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99000">
                <a:schemeClr val="tx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52D479F9-3122-0B59-1A3F-88517684B8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spAutoFit/>
          </a:bodyPr>
          <a:lstStyle/>
          <a:p>
            <a:r>
              <a:rPr lang="en-US" dirty="0"/>
              <a:t>PRESENTER’S NAME</a:t>
            </a:r>
          </a:p>
          <a:p>
            <a:r>
              <a:rPr lang="en-US" dirty="0">
                <a:latin typeface="+mn-lt"/>
              </a:rPr>
              <a:t>PRESENTER’s TITLE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11FE131-18D9-9240-D61F-7FB2A889D1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8819" y="1409700"/>
            <a:ext cx="8431889" cy="978088"/>
          </a:xfr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UOP REFORMING</a:t>
            </a:r>
            <a:br>
              <a:rPr lang="en-US" dirty="0"/>
            </a:br>
            <a:r>
              <a:rPr lang="en-US" dirty="0"/>
              <a:t>NEW PRODUCT OFFERINGS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F3DED3-064E-530E-90FB-41E524BDB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B237EB-CE7A-6744-B707-740BA53DE77A}" type="datetime4">
              <a:rPr kumimoji="0" lang="en-PH" sz="16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 October 2023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6" name="Picture 8">
            <a:extLst>
              <a:ext uri="{FF2B5EF4-FFF2-40B4-BE49-F238E27FC236}">
                <a16:creationId xmlns:a16="http://schemas.microsoft.com/office/drawing/2014/main" id="{2E8A11CC-AEA6-21B0-1C50-0A7FF131E85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820" y="5840479"/>
            <a:ext cx="1753668" cy="6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096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20597-E486-B9EC-1B67-7A049AEE5D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Shake Test is the Leading Indicator of Unit Health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70733-71EB-CD50-2B63-C557F7D8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9F650B22-8A17-66D2-4366-D66F395CAC97}"/>
              </a:ext>
            </a:extLst>
          </p:cNvPr>
          <p:cNvSpPr txBox="1">
            <a:spLocks/>
          </p:cNvSpPr>
          <p:nvPr/>
        </p:nvSpPr>
        <p:spPr>
          <a:xfrm>
            <a:off x="358820" y="1391558"/>
            <a:ext cx="4961326" cy="286236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Qualitative test to determine degree of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caustic regeneration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Indicates oxidation of mercaptide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Performed by operator once per shift</a:t>
            </a:r>
          </a:p>
          <a:p>
            <a:pPr marL="36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Half fill and cap a sample bottle of lean caustic from the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disulfide separator</a:t>
            </a:r>
          </a:p>
          <a:p>
            <a:pPr marL="36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‒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Begin timed shaking and note the duration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before</a:t>
            </a:r>
            <a:r>
              <a:rPr lang="en-US" sz="1400" dirty="0">
                <a:solidFill>
                  <a:prstClr val="black"/>
                </a:solidFill>
                <a:latin typeface="Arial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distinct color change</a:t>
            </a:r>
          </a:p>
          <a:p>
            <a:pPr marL="540000" lvl="4" indent="-180000">
              <a:spcAft>
                <a:spcPts val="300"/>
              </a:spcAft>
              <a:buClr>
                <a:srgbClr val="DC202E"/>
              </a:buClr>
              <a:buFont typeface="Wingdings" panose="05000000000000000000" pitchFamily="2" charset="2"/>
              <a:buChar char="§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Dull Green to Bright Blue is the expected change</a:t>
            </a:r>
          </a:p>
          <a:p>
            <a:pPr marL="540000" lvl="4" indent="-180000">
              <a:spcAft>
                <a:spcPts val="300"/>
              </a:spcAft>
              <a:buClr>
                <a:srgbClr val="DC202E"/>
              </a:buClr>
              <a:buFont typeface="Wingdings" panose="05000000000000000000" pitchFamily="2" charset="2"/>
              <a:buChar char="§"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 seconds – 2 minutes</a:t>
            </a: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5080A0E3-030A-8FA6-E18F-E3191D93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6703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dirty="0">
                <a:solidFill>
                  <a:schemeClr val="accent1"/>
                </a:solidFill>
              </a:rPr>
              <a:t>CURRENT MONITORING</a:t>
            </a:r>
            <a:br>
              <a:rPr lang="en-US" dirty="0"/>
            </a:br>
            <a:r>
              <a:rPr lang="en-US" sz="3500" dirty="0"/>
              <a:t>SHAKE TEST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672E4C1-B225-36F6-E3A4-84C2ECBAE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8464" y="1391558"/>
            <a:ext cx="5658530" cy="382088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BD2FE7-C501-C55E-D1C6-CE478E4C98CB}"/>
              </a:ext>
            </a:extLst>
          </p:cNvPr>
          <p:cNvSpPr txBox="1"/>
          <p:nvPr/>
        </p:nvSpPr>
        <p:spPr>
          <a:xfrm>
            <a:off x="5848464" y="5268990"/>
            <a:ext cx="202299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Courtesy of North American Refiner</a:t>
            </a:r>
          </a:p>
        </p:txBody>
      </p:sp>
    </p:spTree>
    <p:extLst>
      <p:ext uri="{BB962C8B-B14F-4D97-AF65-F5344CB8AC3E}">
        <p14:creationId xmlns:p14="http://schemas.microsoft.com/office/powerpoint/2010/main" val="3559836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A937ED5-6924-2E79-78E8-8EC3BCE21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1251" y="1391556"/>
            <a:ext cx="5385589" cy="3691504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320597-E486-B9EC-1B67-7A049AEE5D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Minimizes Make-Up and Waste Generation While Maximizing Profits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370733-71EB-CD50-2B63-C557F7D8A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itle 7">
            <a:extLst>
              <a:ext uri="{FF2B5EF4-FFF2-40B4-BE49-F238E27FC236}">
                <a16:creationId xmlns:a16="http://schemas.microsoft.com/office/drawing/2014/main" id="{5080A0E3-030A-8FA6-E18F-E3191D935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6703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dirty="0">
                <a:solidFill>
                  <a:schemeClr val="accent1"/>
                </a:solidFill>
              </a:rPr>
              <a:t>ENHANCED MONITORING</a:t>
            </a:r>
            <a:br>
              <a:rPr lang="en-US" dirty="0"/>
            </a:br>
            <a:r>
              <a:rPr lang="en-US" sz="3500" dirty="0"/>
              <a:t>MEROX MERCAPTIDE SENSOR</a:t>
            </a:r>
          </a:p>
        </p:txBody>
      </p:sp>
      <p:sp>
        <p:nvSpPr>
          <p:cNvPr id="3" name="Content Placeholder 7">
            <a:extLst>
              <a:ext uri="{FF2B5EF4-FFF2-40B4-BE49-F238E27FC236}">
                <a16:creationId xmlns:a16="http://schemas.microsoft.com/office/drawing/2014/main" id="{254ED0AF-E810-E4D7-8BF1-ABA9EB8BB78C}"/>
              </a:ext>
            </a:extLst>
          </p:cNvPr>
          <p:cNvSpPr txBox="1">
            <a:spLocks/>
          </p:cNvSpPr>
          <p:nvPr/>
        </p:nvSpPr>
        <p:spPr>
          <a:xfrm>
            <a:off x="358819" y="1391558"/>
            <a:ext cx="5489645" cy="375487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Probe installation on rich and lean caustic streams.       Digital connection to UOP proprietary algorithm.            Digital solution through Process Monitor.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OPERATIONAL BENEFITS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Increased data frequency of mercaptide concentration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Mercaptide readings allow unit optimization &amp; tighter control on key process variables</a:t>
            </a:r>
          </a:p>
          <a:p>
            <a:pPr marL="36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‒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 catalyst injection rates</a:t>
            </a:r>
          </a:p>
          <a:p>
            <a:pPr marL="36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‒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 air injection</a:t>
            </a:r>
          </a:p>
          <a:p>
            <a:pPr marL="36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‒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 caustic circulation</a:t>
            </a:r>
          </a:p>
          <a:p>
            <a:pPr marL="360000" marR="0" lvl="2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‒"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Optimize water/caustic make-up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Eliminates HSE concerns (no chemical exposure)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600" dirty="0">
              <a:solidFill>
                <a:srgbClr val="DC202E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COMMERCIALLY PROVEN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Successful commercial use and commercial customer trial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Easy online installation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32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CB6CB-6B13-3868-F8FB-CDD39757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68F7D-D567-BE06-077F-88552BCFAD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6E343-89BB-05D5-83F7-215753379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NEXT GEN CHLORIDE ADSORBENT: CLZ-100</a:t>
            </a:r>
          </a:p>
        </p:txBody>
      </p:sp>
    </p:spTree>
    <p:extLst>
      <p:ext uri="{BB962C8B-B14F-4D97-AF65-F5344CB8AC3E}">
        <p14:creationId xmlns:p14="http://schemas.microsoft.com/office/powerpoint/2010/main" val="1242648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0ED0AFE-88D4-B8C0-4DA1-58CD3107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6703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dirty="0">
                <a:solidFill>
                  <a:schemeClr val="accent1"/>
                </a:solidFill>
              </a:rPr>
              <a:t>CLZ-100</a:t>
            </a:r>
            <a:br>
              <a:rPr lang="en-US" dirty="0"/>
            </a:br>
            <a:r>
              <a:rPr lang="en-US" sz="3500" dirty="0"/>
              <a:t>UOP’S NEXT-GENERATION PRODUCT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C8A4C3-448E-D805-9312-B6900C0A53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Step-change in Chloride Adsorbent Performance!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3E5B8BB-CB89-C871-33B0-9C4BFA5E5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952F06B9-39D6-6482-B49E-CF7BA09BB59C}"/>
              </a:ext>
            </a:extLst>
          </p:cNvPr>
          <p:cNvSpPr txBox="1">
            <a:spLocks/>
          </p:cNvSpPr>
          <p:nvPr/>
        </p:nvSpPr>
        <p:spPr>
          <a:xfrm>
            <a:off x="358819" y="1391558"/>
            <a:ext cx="4725799" cy="301303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UOP’s novel formulation enables: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Excellent mass transfer for a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drop-in application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Removal of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organic and inorganic chlorides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Improved chloride capacity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fewer changeouts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Hydrothermal stability for steam purging to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minimize nitrogen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Strong physical properties for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faster loading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unloading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Good resistance to net gas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liquid condensation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Superior Green Oil resistance compared to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generation metal oxide and promoted alumina products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Substantially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reduces equipment, manpower, 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utilities, and disposal costs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0291F4-802C-A3B1-18B6-01A9193C83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" r="17393"/>
          <a:stretch/>
        </p:blipFill>
        <p:spPr>
          <a:xfrm>
            <a:off x="5729674" y="2656196"/>
            <a:ext cx="732652" cy="732652"/>
          </a:xfrm>
          <a:prstGeom prst="ellipse">
            <a:avLst/>
          </a:prstGeom>
        </p:spPr>
      </p:pic>
      <p:pic>
        <p:nvPicPr>
          <p:cNvPr id="9" name="Picture 8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8A55C8DC-A5BD-C8D7-E865-5983CD7571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5729673" y="1923544"/>
            <a:ext cx="732653" cy="732653"/>
          </a:xfrm>
          <a:prstGeom prst="ellipse">
            <a:avLst/>
          </a:prstGeom>
        </p:spPr>
      </p:pic>
      <p:pic>
        <p:nvPicPr>
          <p:cNvPr id="10" name="Picture 9" descr="A bowl of popcorn&#10;&#10;Description automatically generated with medium confidence">
            <a:extLst>
              <a:ext uri="{FF2B5EF4-FFF2-40B4-BE49-F238E27FC236}">
                <a16:creationId xmlns:a16="http://schemas.microsoft.com/office/drawing/2014/main" id="{370E164A-5CA5-FADD-5F49-37F165AFE3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37" r="8637"/>
          <a:stretch/>
        </p:blipFill>
        <p:spPr>
          <a:xfrm>
            <a:off x="6461973" y="2656835"/>
            <a:ext cx="732652" cy="732652"/>
          </a:xfrm>
          <a:prstGeom prst="ellipse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300166A-39CF-2E0C-DC4B-23490574F0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2326" y="1923544"/>
            <a:ext cx="732652" cy="732652"/>
          </a:xfrm>
          <a:prstGeom prst="ellipse">
            <a:avLst/>
          </a:prstGeom>
        </p:spPr>
      </p:pic>
      <p:pic>
        <p:nvPicPr>
          <p:cNvPr id="12" name="Picture 11" descr="A picture containing pan, vegetable&#10;&#10;Description automatically generated">
            <a:extLst>
              <a:ext uri="{FF2B5EF4-FFF2-40B4-BE49-F238E27FC236}">
                <a16:creationId xmlns:a16="http://schemas.microsoft.com/office/drawing/2014/main" id="{C8B24903-5A2A-9E69-4697-6043A43C07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4683" y="2072341"/>
            <a:ext cx="1164732" cy="1164732"/>
          </a:xfrm>
          <a:prstGeom prst="ellipse">
            <a:avLst/>
          </a:prstGeom>
        </p:spPr>
      </p:pic>
      <p:pic>
        <p:nvPicPr>
          <p:cNvPr id="15" name="Picture 14" descr="A pile of white pills&#10;&#10;Description automatically generated with low confidence">
            <a:extLst>
              <a:ext uri="{FF2B5EF4-FFF2-40B4-BE49-F238E27FC236}">
                <a16:creationId xmlns:a16="http://schemas.microsoft.com/office/drawing/2014/main" id="{153EEB7A-52DB-581C-4F1D-8628C311BB4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6507" y="3805942"/>
            <a:ext cx="1155556" cy="1155556"/>
          </a:xfrm>
          <a:prstGeom prst="ellipse">
            <a:avLst/>
          </a:prstGeom>
        </p:spPr>
      </p:pic>
      <p:sp>
        <p:nvSpPr>
          <p:cNvPr id="17" name="Content Placeholder 9">
            <a:extLst>
              <a:ext uri="{FF2B5EF4-FFF2-40B4-BE49-F238E27FC236}">
                <a16:creationId xmlns:a16="http://schemas.microsoft.com/office/drawing/2014/main" id="{B341B2B0-1210-B717-C034-C4072EF80389}"/>
              </a:ext>
            </a:extLst>
          </p:cNvPr>
          <p:cNvSpPr txBox="1">
            <a:spLocks/>
          </p:cNvSpPr>
          <p:nvPr/>
        </p:nvSpPr>
        <p:spPr>
          <a:xfrm>
            <a:off x="5726508" y="5080589"/>
            <a:ext cx="1628175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[Cl Removal Cost] =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[Contractors / Equipment] +  [Utilities] + [Spent Disposal] + [Fresh Adsorbent]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56AB0D4-521D-653B-4DF8-8E7E95D5B9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36580" y="1921150"/>
            <a:ext cx="2275297" cy="1396378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426AA28-4906-8BF3-C9BD-E0666D177131}"/>
              </a:ext>
            </a:extLst>
          </p:cNvPr>
          <p:cNvSpPr/>
          <p:nvPr/>
        </p:nvSpPr>
        <p:spPr>
          <a:xfrm>
            <a:off x="8637987" y="3255096"/>
            <a:ext cx="12915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7302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UOP lab tests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080EBE-FFF4-8106-3294-372360A096F8}"/>
              </a:ext>
            </a:extLst>
          </p:cNvPr>
          <p:cNvSpPr txBox="1"/>
          <p:nvPr/>
        </p:nvSpPr>
        <p:spPr>
          <a:xfrm>
            <a:off x="7162009" y="1909259"/>
            <a:ext cx="968214" cy="9233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Promoted Alumina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194E73A-B525-7125-B1ED-1E38160150C5}"/>
              </a:ext>
            </a:extLst>
          </p:cNvPr>
          <p:cNvCxnSpPr>
            <a:stCxn id="11" idx="7"/>
            <a:endCxn id="23" idx="1"/>
          </p:cNvCxnSpPr>
          <p:nvPr/>
        </p:nvCxnSpPr>
        <p:spPr>
          <a:xfrm flipV="1">
            <a:off x="7087684" y="1955426"/>
            <a:ext cx="74325" cy="7541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62B04BC4-71B5-CCA1-8AA5-BA7C5FA98C07}"/>
              </a:ext>
            </a:extLst>
          </p:cNvPr>
          <p:cNvSpPr txBox="1">
            <a:spLocks/>
          </p:cNvSpPr>
          <p:nvPr/>
        </p:nvSpPr>
        <p:spPr>
          <a:xfrm>
            <a:off x="5726508" y="1391558"/>
            <a:ext cx="5489645" cy="3600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Hydrothermal Stability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CLZ-100 remains strong enough for fast unloading after steaming</a:t>
            </a:r>
          </a:p>
        </p:txBody>
      </p:sp>
      <p:sp>
        <p:nvSpPr>
          <p:cNvPr id="26" name="Content Placeholder 9">
            <a:extLst>
              <a:ext uri="{FF2B5EF4-FFF2-40B4-BE49-F238E27FC236}">
                <a16:creationId xmlns:a16="http://schemas.microsoft.com/office/drawing/2014/main" id="{6E27A0D7-3F64-4843-F5D0-CA60A387893E}"/>
              </a:ext>
            </a:extLst>
          </p:cNvPr>
          <p:cNvSpPr txBox="1">
            <a:spLocks/>
          </p:cNvSpPr>
          <p:nvPr/>
        </p:nvSpPr>
        <p:spPr>
          <a:xfrm>
            <a:off x="5726507" y="3547338"/>
            <a:ext cx="5489645" cy="19389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20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chemeClr val="accent1"/>
                </a:solidFill>
                <a:latin typeface="Arial"/>
              </a:rPr>
              <a:t>EXAMPLE CLZ-100 Chloride Removal Cost Impact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2B2C31B-13D1-2F94-1711-81F7B1A297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21775" y="3811000"/>
            <a:ext cx="2423529" cy="1823587"/>
          </a:xfrm>
          <a:prstGeom prst="rect">
            <a:avLst/>
          </a:prstGeom>
        </p:spPr>
      </p:pic>
      <p:sp>
        <p:nvSpPr>
          <p:cNvPr id="28" name="Left Brace 27">
            <a:extLst>
              <a:ext uri="{FF2B5EF4-FFF2-40B4-BE49-F238E27FC236}">
                <a16:creationId xmlns:a16="http://schemas.microsoft.com/office/drawing/2014/main" id="{A121A984-8FFB-F212-4A6F-CC0CD3CDDBFD}"/>
              </a:ext>
            </a:extLst>
          </p:cNvPr>
          <p:cNvSpPr/>
          <p:nvPr/>
        </p:nvSpPr>
        <p:spPr>
          <a:xfrm rot="10800000">
            <a:off x="9773962" y="4340263"/>
            <a:ext cx="181732" cy="330896"/>
          </a:xfrm>
          <a:prstGeom prst="leftBrac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CBD9417-33EF-0455-80C3-A1C2E4D79402}"/>
              </a:ext>
            </a:extLst>
          </p:cNvPr>
          <p:cNvSpPr txBox="1"/>
          <p:nvPr/>
        </p:nvSpPr>
        <p:spPr>
          <a:xfrm>
            <a:off x="10000058" y="4379862"/>
            <a:ext cx="584957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~64% Lower</a:t>
            </a:r>
          </a:p>
        </p:txBody>
      </p:sp>
    </p:spTree>
    <p:extLst>
      <p:ext uri="{BB962C8B-B14F-4D97-AF65-F5344CB8AC3E}">
        <p14:creationId xmlns:p14="http://schemas.microsoft.com/office/powerpoint/2010/main" val="18682226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0ED0AFE-88D4-B8C0-4DA1-58CD3107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6703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dirty="0">
                <a:solidFill>
                  <a:schemeClr val="accent1"/>
                </a:solidFill>
              </a:rPr>
              <a:t>case study</a:t>
            </a:r>
            <a:br>
              <a:rPr lang="en-US" sz="2500" dirty="0">
                <a:solidFill>
                  <a:schemeClr val="accent1"/>
                </a:solidFill>
              </a:rPr>
            </a:br>
            <a:r>
              <a:rPr lang="en-US" sz="3500" dirty="0"/>
              <a:t>increased throughput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89D320-05B1-C446-5FF0-7F24AC71AC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819" y="1413074"/>
            <a:ext cx="5489645" cy="2263474"/>
          </a:xfrm>
        </p:spPr>
        <p:txBody>
          <a:bodyPr/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PROBLEM &amp; BACKGROUND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LPG Merox Unit designed for 400 m</a:t>
            </a:r>
            <a:r>
              <a:rPr lang="en-US" sz="1600" b="0" baseline="30000" dirty="0"/>
              <a:t>3</a:t>
            </a:r>
            <a:r>
              <a:rPr lang="en-US" sz="1600" b="0" dirty="0"/>
              <a:t>/</a:t>
            </a:r>
            <a:r>
              <a:rPr lang="en-US" sz="1600" b="0" dirty="0" err="1"/>
              <a:t>hr</a:t>
            </a:r>
            <a:r>
              <a:rPr lang="en-US" sz="1600" b="0" dirty="0"/>
              <a:t> LPG feed rate 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LPG is blend of FCC and Coker LPG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Unit faced amine &amp; caustic carryover issues above</a:t>
            </a:r>
            <a:br>
              <a:rPr lang="en-US" sz="1600" b="0" dirty="0"/>
            </a:br>
            <a:r>
              <a:rPr lang="en-US" sz="1600" b="0" dirty="0"/>
              <a:t>450 m</a:t>
            </a:r>
            <a:r>
              <a:rPr lang="en-US" sz="1600" b="0" baseline="30000" dirty="0"/>
              <a:t>3</a:t>
            </a:r>
            <a:r>
              <a:rPr lang="en-US" sz="1600" b="0" dirty="0"/>
              <a:t>/</a:t>
            </a:r>
            <a:r>
              <a:rPr lang="en-US" sz="1600" b="0" dirty="0" err="1"/>
              <a:t>hr</a:t>
            </a:r>
            <a:endParaRPr lang="en-US" sz="1600" b="0" dirty="0"/>
          </a:p>
          <a:p>
            <a:pPr marL="285750" indent="-28575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1600" b="0" dirty="0"/>
          </a:p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TRIAL OPERATION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UOP EmulsEnd-318 was injected upstream of the Amine Absorber in the LPG feed line </a:t>
            </a:r>
          </a:p>
          <a:p>
            <a:pPr marL="360000" lvl="2" indent="-180000">
              <a:spcAft>
                <a:spcPts val="300"/>
              </a:spcAft>
              <a:buClr>
                <a:schemeClr val="accent1"/>
              </a:buClr>
            </a:pPr>
            <a:r>
              <a:rPr lang="en-US" sz="1400" b="0" dirty="0"/>
              <a:t>Chemical dosing ranged from 2-5 </a:t>
            </a:r>
            <a:r>
              <a:rPr lang="en-US" sz="1400" b="0" dirty="0" err="1"/>
              <a:t>vppm</a:t>
            </a:r>
            <a:r>
              <a:rPr lang="en-US" sz="1400" b="0" dirty="0"/>
              <a:t> in the LPG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FDB7AD-AB90-4E08-FC6E-AEAA7D59A3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5668" y="1413074"/>
            <a:ext cx="5239023" cy="1854354"/>
          </a:xfr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BENEFITS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Reduction in amine carryover</a:t>
            </a:r>
          </a:p>
          <a:p>
            <a:pPr marL="360000" lvl="2" indent="-180000">
              <a:spcAft>
                <a:spcPts val="300"/>
              </a:spcAft>
              <a:buClr>
                <a:schemeClr val="accent1"/>
              </a:buClr>
            </a:pPr>
            <a:r>
              <a:rPr lang="en-US" sz="1400" dirty="0"/>
              <a:t>Decrease in amine content in the water at the Amine Water Wash Settler – reduced from 21 </a:t>
            </a:r>
            <a:r>
              <a:rPr lang="en-US" sz="1400" dirty="0" err="1"/>
              <a:t>wt</a:t>
            </a:r>
            <a:r>
              <a:rPr lang="en-US" sz="1400" dirty="0"/>
              <a:t>% to 6 </a:t>
            </a:r>
            <a:r>
              <a:rPr lang="en-US" sz="1400" dirty="0" err="1"/>
              <a:t>wt</a:t>
            </a:r>
            <a:r>
              <a:rPr lang="en-US" sz="1400" dirty="0"/>
              <a:t>%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No caustic carryover</a:t>
            </a:r>
          </a:p>
          <a:p>
            <a:pPr marL="360000" lvl="2" indent="-180000">
              <a:spcAft>
                <a:spcPts val="300"/>
              </a:spcAft>
              <a:buClr>
                <a:schemeClr val="accent1"/>
              </a:buClr>
            </a:pPr>
            <a:r>
              <a:rPr lang="en-US" sz="1400" dirty="0"/>
              <a:t>No caustic observed in the Caustic Knockout Drum downstream of the Extractor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Allowed unit throughput to be increased to 540 m3/</a:t>
            </a:r>
            <a:r>
              <a:rPr lang="en-US" sz="1600" b="0" dirty="0" err="1"/>
              <a:t>hr</a:t>
            </a:r>
            <a:endParaRPr lang="en-US" sz="1600" b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62F1EE4-E175-1E78-3D50-257AB221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76CD5152-1E68-E020-8142-F16E789379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645096"/>
              </p:ext>
            </p:extLst>
          </p:nvPr>
        </p:nvGraphicFramePr>
        <p:xfrm>
          <a:off x="358819" y="3992251"/>
          <a:ext cx="5540425" cy="2186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8085">
                  <a:extLst>
                    <a:ext uri="{9D8B030D-6E8A-4147-A177-3AD203B41FA5}">
                      <a16:colId xmlns:a16="http://schemas.microsoft.com/office/drawing/2014/main" val="2224781962"/>
                    </a:ext>
                  </a:extLst>
                </a:gridCol>
                <a:gridCol w="1108085">
                  <a:extLst>
                    <a:ext uri="{9D8B030D-6E8A-4147-A177-3AD203B41FA5}">
                      <a16:colId xmlns:a16="http://schemas.microsoft.com/office/drawing/2014/main" val="3437368887"/>
                    </a:ext>
                  </a:extLst>
                </a:gridCol>
                <a:gridCol w="1108085">
                  <a:extLst>
                    <a:ext uri="{9D8B030D-6E8A-4147-A177-3AD203B41FA5}">
                      <a16:colId xmlns:a16="http://schemas.microsoft.com/office/drawing/2014/main" val="3209889596"/>
                    </a:ext>
                  </a:extLst>
                </a:gridCol>
                <a:gridCol w="1108085">
                  <a:extLst>
                    <a:ext uri="{9D8B030D-6E8A-4147-A177-3AD203B41FA5}">
                      <a16:colId xmlns:a16="http://schemas.microsoft.com/office/drawing/2014/main" val="1502215401"/>
                    </a:ext>
                  </a:extLst>
                </a:gridCol>
                <a:gridCol w="1108085">
                  <a:extLst>
                    <a:ext uri="{9D8B030D-6E8A-4147-A177-3AD203B41FA5}">
                      <a16:colId xmlns:a16="http://schemas.microsoft.com/office/drawing/2014/main" val="2444193141"/>
                    </a:ext>
                  </a:extLst>
                </a:gridCol>
              </a:tblGrid>
              <a:tr h="578736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400" dirty="0">
                        <a:latin typeface="+mj-lt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Before Chemical Dosing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After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Chemical Dosing</a:t>
                      </a:r>
                      <a:endParaRPr kumimoji="0" lang="en-US" sz="1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% Change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Comments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1852593"/>
                  </a:ext>
                </a:extLst>
              </a:tr>
              <a:tr h="46515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LPG feed rate (m3/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+20%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5144322"/>
                  </a:ext>
                </a:extLst>
              </a:tr>
              <a:tr h="46515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MDEA in Water Wash (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wt</a:t>
                      </a: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-70%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Significant decrease in Amine Carryover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12047959"/>
                  </a:ext>
                </a:extLst>
              </a:tr>
              <a:tr h="465154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Caustic Carryover in KOD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90000"/>
                        </a:lnSpc>
                      </a:pPr>
                      <a:r>
                        <a:rPr lang="en-IN" sz="1000" kern="12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Frequent above 450m3/hr feed rate</a:t>
                      </a:r>
                      <a:endParaRPr lang="en-US" sz="1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NIL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</a:pPr>
                      <a:r>
                        <a:rPr lang="en-US" sz="1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caustic </a:t>
                      </a:r>
                      <a:r>
                        <a:rPr lang="en-US" sz="10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carrover</a:t>
                      </a:r>
                      <a:endParaRPr lang="en-US" sz="1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911048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DB2ED739-C5C3-D5E8-8B29-6789A4DE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668" y="3568854"/>
            <a:ext cx="4433130" cy="26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921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0ED0AFE-88D4-B8C0-4DA1-58CD3107B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6703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US" sz="2500" dirty="0">
                <a:solidFill>
                  <a:schemeClr val="accent1"/>
                </a:solidFill>
              </a:rPr>
              <a:t>case study</a:t>
            </a:r>
            <a:br>
              <a:rPr lang="en-US" sz="2500" dirty="0">
                <a:solidFill>
                  <a:schemeClr val="accent1"/>
                </a:solidFill>
              </a:rPr>
            </a:br>
            <a:r>
              <a:rPr lang="en-US" sz="3500" dirty="0"/>
              <a:t>increased throughput (CONTINUED)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89D320-05B1-C446-5FF0-7F24AC71AC2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58819" y="1398531"/>
            <a:ext cx="5489645" cy="1749913"/>
          </a:xfrm>
        </p:spPr>
        <p:txBody>
          <a:bodyPr/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Amine Absorber Section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H2S content in the LPG to the Merox Prewash decreased to less than 25 </a:t>
            </a:r>
            <a:r>
              <a:rPr lang="en-US" sz="1600" b="0" dirty="0" err="1"/>
              <a:t>vppm</a:t>
            </a:r>
            <a:endParaRPr lang="en-US" sz="1600" b="0" dirty="0"/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Amine content in the Amine Water Wash Settler remained between 5-6 </a:t>
            </a:r>
            <a:r>
              <a:rPr lang="en-US" sz="1600" b="0" dirty="0" err="1"/>
              <a:t>wt</a:t>
            </a:r>
            <a:r>
              <a:rPr lang="en-US" sz="1600" b="0" dirty="0"/>
              <a:t>%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No caustic level was observed in the Caustic KOD, indicating </a:t>
            </a:r>
            <a:r>
              <a:rPr lang="en-US" sz="1600" dirty="0">
                <a:solidFill>
                  <a:schemeClr val="accent1"/>
                </a:solidFill>
              </a:rPr>
              <a:t>no caustic carry over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8FFDB7AD-AB90-4E08-FC6E-AEAA7D59A3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15669" y="1398531"/>
            <a:ext cx="5255918" cy="1849737"/>
          </a:xfrm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  <a:buClr>
                <a:schemeClr val="accent1"/>
              </a:buClr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Amine Water Wash Settler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Amine concentration in the wash water decreased from 21% to about 5 </a:t>
            </a:r>
            <a:r>
              <a:rPr lang="en-US" sz="1600" b="0" dirty="0" err="1"/>
              <a:t>wt</a:t>
            </a:r>
            <a:r>
              <a:rPr lang="en-US" sz="1600" b="0" dirty="0"/>
              <a:t>% indicating a decrease in amine carryover from the Amine Absorber</a:t>
            </a:r>
          </a:p>
          <a:p>
            <a:pPr marL="180000" indent="-180000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600" b="0" dirty="0"/>
              <a:t>Amine carryover in the LPG at the Amine absorber outlet has reduced from 315 kg/</a:t>
            </a:r>
            <a:r>
              <a:rPr lang="en-US" sz="1600" b="0" dirty="0" err="1"/>
              <a:t>hr</a:t>
            </a:r>
            <a:r>
              <a:rPr lang="en-US" sz="1600" b="0" dirty="0"/>
              <a:t> to 75 kg/</a:t>
            </a:r>
            <a:r>
              <a:rPr lang="en-US" sz="1600" b="0" dirty="0" err="1"/>
              <a:t>hr</a:t>
            </a:r>
            <a:r>
              <a:rPr lang="en-US" sz="1600" b="0" dirty="0"/>
              <a:t>, representing a </a:t>
            </a:r>
            <a:r>
              <a:rPr lang="en-US" sz="1600" dirty="0">
                <a:solidFill>
                  <a:schemeClr val="accent1"/>
                </a:solidFill>
              </a:rPr>
              <a:t>reduction of about 2 million kg of amine per year</a:t>
            </a:r>
            <a:r>
              <a:rPr lang="en-US" sz="1600" b="0" dirty="0"/>
              <a:t>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62F1EE4-E175-1E78-3D50-257AB221D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A8FA17-0FE3-F6D9-7877-86E5CE24C2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1" r="1220"/>
          <a:stretch/>
        </p:blipFill>
        <p:spPr>
          <a:xfrm>
            <a:off x="358819" y="3325893"/>
            <a:ext cx="4942780" cy="25382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5BB100-4425-EC12-3F82-72BD21CDE0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02" r="2160"/>
          <a:stretch/>
        </p:blipFill>
        <p:spPr>
          <a:xfrm>
            <a:off x="6315669" y="3325823"/>
            <a:ext cx="4778107" cy="253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22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9C3B-FA07-21BC-0EAE-61BCF83F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ADVANCED OPERATION MONITORING</a:t>
            </a: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52CDFD57-EEF0-5F20-0380-FB5118DBD2EF}"/>
              </a:ext>
            </a:extLst>
          </p:cNvPr>
          <p:cNvSpPr txBox="1">
            <a:spLocks/>
          </p:cNvSpPr>
          <p:nvPr/>
        </p:nvSpPr>
        <p:spPr>
          <a:xfrm>
            <a:off x="358816" y="1135743"/>
            <a:ext cx="11446495" cy="74174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Digital solution with clear visualization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frequency data for unit monitoring than current shake test method</a:t>
            </a:r>
          </a:p>
          <a:p>
            <a:pPr marL="180000" marR="0" lvl="0" indent="-1800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Operational recommendations and commentary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C5D81-5024-99E8-D8EB-56317022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291378D2-3184-FACE-3246-2251BA8EC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816" y="2170006"/>
            <a:ext cx="10108096" cy="2970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494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548ED7-7E00-867A-23D5-E9356239DF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54707CC-7D6B-A352-289B-589F07CE2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3F8978-2435-0CF8-91F9-733F07F90F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6589" y="1769548"/>
            <a:ext cx="3957369" cy="249299"/>
          </a:xfrm>
        </p:spPr>
        <p:txBody>
          <a:bodyPr/>
          <a:lstStyle/>
          <a:p>
            <a:r>
              <a:rPr lang="en-US" dirty="0"/>
              <a:t>Chloride Treating Overview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DADB54B-9E23-DAB0-0352-8011A056B7B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33573DC-A9F3-ED9B-03F3-CBB01CF214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86589" y="2438259"/>
            <a:ext cx="3957369" cy="249299"/>
          </a:xfrm>
        </p:spPr>
        <p:txBody>
          <a:bodyPr/>
          <a:lstStyle/>
          <a:p>
            <a:r>
              <a:rPr lang="en-US" dirty="0"/>
              <a:t>CLZ-100 Introduction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7760428-EF94-BA2A-FE8B-D8FD4E38FF6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II.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EEB500D-716D-85BA-E23A-0183EE3325A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86589" y="3106970"/>
            <a:ext cx="3957369" cy="249299"/>
          </a:xfrm>
        </p:spPr>
        <p:txBody>
          <a:bodyPr/>
          <a:lstStyle/>
          <a:p>
            <a:r>
              <a:rPr lang="en-US" dirty="0"/>
              <a:t>Case Study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0B98F8-B705-157C-14D7-4FB60A82A8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III.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1F719E1-E197-A146-BB3C-4DD5E515C80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86589" y="3775681"/>
            <a:ext cx="3957369" cy="249299"/>
          </a:xfrm>
        </p:spPr>
        <p:txBody>
          <a:bodyPr/>
          <a:lstStyle/>
          <a:p>
            <a:r>
              <a:rPr lang="en-US" dirty="0"/>
              <a:t>Q&amp;A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468BC3F-BF29-C205-90C0-9F924BCDED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dirty="0"/>
              <a:t>IV.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D4E4123-DAC3-A744-27F5-67C50FDFB0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41"/>
          <a:stretch/>
        </p:blipFill>
        <p:spPr>
          <a:xfrm>
            <a:off x="4844442" y="1420298"/>
            <a:ext cx="6960871" cy="416286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A97698F-45DB-D367-9C37-8E6DF08CA29A}"/>
              </a:ext>
            </a:extLst>
          </p:cNvPr>
          <p:cNvSpPr txBox="1"/>
          <p:nvPr/>
        </p:nvSpPr>
        <p:spPr>
          <a:xfrm>
            <a:off x="6459132" y="5182873"/>
            <a:ext cx="18657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Breakthrough Material!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A8F726E-F87E-D05A-23CB-4238EFA8EAD1}"/>
              </a:ext>
            </a:extLst>
          </p:cNvPr>
          <p:cNvSpPr/>
          <p:nvPr/>
        </p:nvSpPr>
        <p:spPr>
          <a:xfrm>
            <a:off x="9444940" y="2882096"/>
            <a:ext cx="833377" cy="349523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492BC327-87A1-D39F-8DB3-B7566DC2846F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980855" y="3742480"/>
            <a:ext cx="2181346" cy="1130326"/>
          </a:xfrm>
          <a:prstGeom prst="bentConnector3">
            <a:avLst>
              <a:gd name="adj1" fmla="val -40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46230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7D5D4DF-654F-624E-A842-D10A3A1E6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2D3083-5B17-4ADF-C5BE-CA002EDFB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/>
          <a:lstStyle/>
          <a:p>
            <a:r>
              <a:rPr lang="en-US" dirty="0"/>
              <a:t>Common Chloride Adsorbent Materials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78900-EE7C-57E8-3709-DAC8D7D2FA1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Range of materials with different performance and features.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48D7CA-F5B0-A905-BA0F-279FE87C5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55" y="1096769"/>
            <a:ext cx="4618295" cy="41812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400" b="1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228600" indent="-228600" algn="l" rtl="0" eaLnBrk="0" fontAlgn="base" hangingPunct="0">
              <a:spcBef>
                <a:spcPct val="0"/>
              </a:spcBef>
              <a:spcAft>
                <a:spcPts val="600"/>
              </a:spcAft>
              <a:buClr>
                <a:schemeClr val="accent1"/>
              </a:buClr>
              <a:buFont typeface="Honeywell Sans" panose="02010503040101060203" pitchFamily="2" charset="77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460375" indent="-228600" algn="l" rtl="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algn="l" rtl="0" eaLnBrk="0" fontAlgn="base" hangingPunct="0">
              <a:spcBef>
                <a:spcPts val="800"/>
              </a:spcBef>
              <a:spcAft>
                <a:spcPts val="1000"/>
              </a:spcAft>
              <a:buFont typeface="Arial" panose="020B0604020202020204" pitchFamily="34" charset="0"/>
              <a:defRPr sz="2400" b="1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Activated Alumina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  <a:p>
            <a:pPr marL="360000" marR="0" lvl="2" indent="-1800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System Font Regular"/>
              <a:buChar char="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Highly porous non-crystalline</a:t>
            </a:r>
          </a:p>
          <a:p>
            <a:pPr marL="360000" marR="0" lvl="2" indent="-180000" algn="l" defTabSz="914400" rtl="0" eaLnBrk="0" fontAlgn="base" latinLnBrk="0" hangingPunct="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SzTx/>
              <a:buFont typeface="System Font Regular"/>
              <a:buChar char="−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Inorganic promoters enhance performance, increased capacity</a:t>
            </a:r>
          </a:p>
          <a:p>
            <a:pPr marL="180000" lvl="1" indent="-180000">
              <a:lnSpc>
                <a:spcPct val="90000"/>
              </a:lnSpc>
              <a:spcBef>
                <a:spcPts val="1200"/>
              </a:spcBef>
              <a:buClr>
                <a:srgbClr val="DC202E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Arial" charset="0"/>
              </a:rPr>
              <a:t>Molecular sieves</a:t>
            </a:r>
          </a:p>
          <a:p>
            <a:pPr marL="360000" lvl="2" indent="-1800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Font typeface="System Font Regular"/>
              <a:buChar char="−"/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Crystalline zeolites</a:t>
            </a:r>
          </a:p>
          <a:p>
            <a:pPr marL="360000" lvl="2" indent="-1800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Font typeface="System Font Regular"/>
              <a:buChar char="−"/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Narrow pore size and well-investigated structures</a:t>
            </a:r>
          </a:p>
          <a:p>
            <a:pPr marL="180000" lvl="1" indent="-180000">
              <a:lnSpc>
                <a:spcPct val="90000"/>
              </a:lnSpc>
              <a:spcBef>
                <a:spcPts val="1200"/>
              </a:spcBef>
              <a:buClr>
                <a:srgbClr val="DC202E"/>
              </a:buClr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solidFill>
                  <a:prstClr val="black"/>
                </a:solidFill>
                <a:latin typeface="Arial" charset="0"/>
              </a:rPr>
              <a:t>Mixed metal oxides</a:t>
            </a:r>
          </a:p>
          <a:p>
            <a:pPr marL="360000" lvl="2" indent="-1800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Font typeface="System Font Regular"/>
              <a:buChar char="−"/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Amorphous, lower surface area products</a:t>
            </a:r>
          </a:p>
          <a:p>
            <a:pPr marL="360000" lvl="2" indent="-180000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Clr>
                <a:srgbClr val="DC202E"/>
              </a:buClr>
              <a:buFont typeface="System Font Regular"/>
              <a:buChar char="−"/>
              <a:defRPr/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Various metals used: zinc oxide, sodium oxide, carbonates, and bicarbonates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3734F9F-A3B4-E346-84B7-6512F09FC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620098"/>
              </p:ext>
            </p:extLst>
          </p:nvPr>
        </p:nvGraphicFramePr>
        <p:xfrm>
          <a:off x="5810491" y="1261978"/>
          <a:ext cx="5817785" cy="4016079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653103">
                  <a:extLst>
                    <a:ext uri="{9D8B030D-6E8A-4147-A177-3AD203B41FA5}">
                      <a16:colId xmlns:a16="http://schemas.microsoft.com/office/drawing/2014/main" val="1750016707"/>
                    </a:ext>
                  </a:extLst>
                </a:gridCol>
                <a:gridCol w="1319954">
                  <a:extLst>
                    <a:ext uri="{9D8B030D-6E8A-4147-A177-3AD203B41FA5}">
                      <a16:colId xmlns:a16="http://schemas.microsoft.com/office/drawing/2014/main" val="573375913"/>
                    </a:ext>
                  </a:extLst>
                </a:gridCol>
                <a:gridCol w="1319954">
                  <a:extLst>
                    <a:ext uri="{9D8B030D-6E8A-4147-A177-3AD203B41FA5}">
                      <a16:colId xmlns:a16="http://schemas.microsoft.com/office/drawing/2014/main" val="1725755973"/>
                    </a:ext>
                  </a:extLst>
                </a:gridCol>
                <a:gridCol w="1524774">
                  <a:extLst>
                    <a:ext uri="{9D8B030D-6E8A-4147-A177-3AD203B41FA5}">
                      <a16:colId xmlns:a16="http://schemas.microsoft.com/office/drawing/2014/main" val="2215843948"/>
                    </a:ext>
                  </a:extLst>
                </a:gridCol>
              </a:tblGrid>
              <a:tr h="655418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45720" marR="4572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CLR-204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CLR-454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PCL-100 /</a:t>
                      </a:r>
                    </a:p>
                    <a:p>
                      <a:pPr algn="ctr"/>
                      <a:r>
                        <a:rPr lang="en-US" sz="1400" b="1" dirty="0">
                          <a:solidFill>
                            <a:schemeClr val="bg1"/>
                          </a:solidFill>
                        </a:rPr>
                        <a:t>PCL-200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1054892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Base material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Alumina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Molecular Sieve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Molecular Sieve</a:t>
                      </a:r>
                    </a:p>
                  </a:txBody>
                  <a:tcPr anchor="ctr">
                    <a:lnT w="12700" cmpd="sng">
                      <a:noFill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9584691"/>
                  </a:ext>
                </a:extLst>
              </a:tr>
              <a:tr h="664317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Service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Vapor / Liquid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H2 Net Gas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Stabilizer feed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9678799"/>
                  </a:ext>
                </a:extLst>
              </a:tr>
              <a:tr h="820626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Green oil formation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Very low</a:t>
                      </a:r>
                    </a:p>
                  </a:txBody>
                  <a:tcPr marL="45720" marR="45720"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Minimal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Very low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117512"/>
                  </a:ext>
                </a:extLst>
              </a:tr>
              <a:tr h="1211401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Adsorption capacity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Optimum for HCl and good for organic chlorides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Good for HCl and optimum for organic chlorides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Good for HCl and optimum for organic chlorides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accent5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123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063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85029D-E2EF-37F6-BB44-B9FBB103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34D3FDD-750B-FDFA-3D55-07781BF98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CLZ-100: </a:t>
            </a:r>
            <a:r>
              <a:rPr lang="en-US" dirty="0"/>
              <a:t>UOP’s Next-Generation Product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DB230B-486A-29C3-8F51-A35C86C895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A Step-change in Chloride Adsorbent Performance!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0F11356-61D9-A736-0D20-FA250E86F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55" y="1091708"/>
            <a:ext cx="6343064" cy="2625334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0" algn="l" defTabSz="914400" rtl="0" eaLnBrk="0" fontAlgn="base" latinLnBrk="0" hangingPunct="0">
              <a:spcBef>
                <a:spcPts val="1200"/>
              </a:spcBef>
              <a:spcAft>
                <a:spcPts val="600"/>
              </a:spcAft>
              <a:buClr>
                <a:srgbClr val="DC202E"/>
              </a:buClr>
              <a:buSz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UOP’s novel formulation enables: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600" dirty="0"/>
              <a:t>Excellent mass transfer for a </a:t>
            </a:r>
            <a:r>
              <a:rPr lang="en-US" sz="1600" b="1" dirty="0">
                <a:solidFill>
                  <a:srgbClr val="DC202E"/>
                </a:solidFill>
                <a:latin typeface="Arial" charset="0"/>
                <a:cs typeface="Arial" panose="020B0604020202020204" pitchFamily="34" charset="0"/>
              </a:rPr>
              <a:t>drop-in application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Removal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organic and inorganic chlorides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Improved chloride capacity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fewer changeouts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Hydrothermal stability for steam purging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minimize nitrogen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Strong physical properties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faster loading and unloading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Good resistance to net gas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liquid condensation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Superior Green Oil resistance compared to current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generation metal oxide and promoted alumina products</a:t>
            </a:r>
          </a:p>
        </p:txBody>
      </p:sp>
      <p:pic>
        <p:nvPicPr>
          <p:cNvPr id="7" name="Picture 6" descr="A pile of white pills&#10;&#10;Description automatically generated with low confidence">
            <a:extLst>
              <a:ext uri="{FF2B5EF4-FFF2-40B4-BE49-F238E27FC236}">
                <a16:creationId xmlns:a16="http://schemas.microsoft.com/office/drawing/2014/main" id="{72775890-1300-5179-E995-F3B1FFA47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265" y="1091707"/>
            <a:ext cx="4323575" cy="433836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17EEB4-847B-F2A5-1580-2CAFD187A420}"/>
              </a:ext>
            </a:extLst>
          </p:cNvPr>
          <p:cNvSpPr/>
          <p:nvPr/>
        </p:nvSpPr>
        <p:spPr>
          <a:xfrm>
            <a:off x="10162309" y="0"/>
            <a:ext cx="2029691" cy="529936"/>
          </a:xfrm>
          <a:prstGeom prst="rect">
            <a:avLst/>
          </a:prstGeom>
          <a:solidFill>
            <a:srgbClr val="FF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OPTION 1</a:t>
            </a:r>
          </a:p>
        </p:txBody>
      </p:sp>
    </p:spTree>
    <p:extLst>
      <p:ext uri="{BB962C8B-B14F-4D97-AF65-F5344CB8AC3E}">
        <p14:creationId xmlns:p14="http://schemas.microsoft.com/office/powerpoint/2010/main" val="36617825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9C3B-FA07-21BC-0EAE-61BCF83F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6703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PH" sz="2500" dirty="0">
                <a:solidFill>
                  <a:schemeClr val="accent1"/>
                </a:solidFill>
              </a:rPr>
              <a:t>HONEYWELL UOP CCR PLATFORMING™</a:t>
            </a:r>
            <a:br>
              <a:rPr lang="en-PH" sz="2500" dirty="0">
                <a:solidFill>
                  <a:schemeClr val="accent1"/>
                </a:solidFill>
              </a:rPr>
            </a:br>
            <a:r>
              <a:rPr lang="en-PH" sz="3500" dirty="0"/>
              <a:t>HIGH DENSITY CATALYST PORTFOLIO </a:t>
            </a:r>
            <a:endParaRPr lang="en-US" sz="3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13B14-A8F3-7DD8-03E1-C7C42E9879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UOP’s portfolio can meet a variety of applications and needs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5644D-0639-A4E5-627F-3BF698C5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0CDC4-5502-19AB-9AD7-69B0ADEF993B}"/>
              </a:ext>
            </a:extLst>
          </p:cNvPr>
          <p:cNvSpPr txBox="1"/>
          <p:nvPr/>
        </p:nvSpPr>
        <p:spPr>
          <a:xfrm>
            <a:off x="562527" y="3040547"/>
            <a:ext cx="1199367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HIGH </a:t>
            </a:r>
          </a:p>
          <a:p>
            <a:pPr marL="0" marR="0" lvl="0" indent="0" algn="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DENSITY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6E8B1-FA17-F58E-8B7A-9A5068A29FA4}"/>
              </a:ext>
            </a:extLst>
          </p:cNvPr>
          <p:cNvSpPr txBox="1"/>
          <p:nvPr/>
        </p:nvSpPr>
        <p:spPr>
          <a:xfrm>
            <a:off x="9196676" y="2613590"/>
            <a:ext cx="2294512" cy="1924976"/>
          </a:xfrm>
          <a:prstGeom prst="rect">
            <a:avLst/>
          </a:prstGeom>
          <a:solidFill>
            <a:schemeClr val="bg1"/>
          </a:solidFill>
          <a:ln w="22225">
            <a:noFill/>
          </a:ln>
        </p:spPr>
        <p:txBody>
          <a:bodyPr wrap="square" lIns="144000" tIns="144000" rtlCol="0" anchor="t">
            <a:noAutofit/>
          </a:bodyPr>
          <a:lstStyle/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Commercialization Update: </a:t>
            </a:r>
            <a:r>
              <a:rPr kumimoji="0" lang="en-US" sz="1400" b="1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14 Sales</a:t>
            </a: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NAM – 3 units (3 S/U) </a:t>
            </a: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APAC – 5 units (3 S/U)</a:t>
            </a: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AFR – 3 units</a:t>
            </a: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 – 2 units</a:t>
            </a: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EUR – 1 unit</a:t>
            </a:r>
          </a:p>
          <a:p>
            <a:pPr marL="0" marR="0" lvl="0" indent="0" algn="l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B95E40B3-183D-17AE-9306-2E8165FF358E}"/>
              </a:ext>
            </a:extLst>
          </p:cNvPr>
          <p:cNvSpPr/>
          <p:nvPr/>
        </p:nvSpPr>
        <p:spPr>
          <a:xfrm rot="5400000">
            <a:off x="1918522" y="3209214"/>
            <a:ext cx="471599" cy="19819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037F39-3146-D513-5857-29AA5410AA4E}"/>
              </a:ext>
            </a:extLst>
          </p:cNvPr>
          <p:cNvCxnSpPr>
            <a:cxnSpLocks/>
          </p:cNvCxnSpPr>
          <p:nvPr/>
        </p:nvCxnSpPr>
        <p:spPr>
          <a:xfrm flipV="1">
            <a:off x="8362632" y="2834677"/>
            <a:ext cx="669666" cy="0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8D1FB5A-3C79-1BB0-397A-04E576ECD47D}"/>
              </a:ext>
            </a:extLst>
          </p:cNvPr>
          <p:cNvGrpSpPr/>
          <p:nvPr/>
        </p:nvGrpSpPr>
        <p:grpSpPr>
          <a:xfrm>
            <a:off x="3734442" y="1913814"/>
            <a:ext cx="4512751" cy="2716578"/>
            <a:chOff x="3217604" y="2179486"/>
            <a:chExt cx="4512751" cy="271657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05DD76-1D67-C881-4B9A-153BED5EA379}"/>
                </a:ext>
              </a:extLst>
            </p:cNvPr>
            <p:cNvSpPr txBox="1"/>
            <p:nvPr/>
          </p:nvSpPr>
          <p:spPr>
            <a:xfrm>
              <a:off x="3316583" y="2971083"/>
              <a:ext cx="922047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150+ Units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34BFF1F-517A-7778-0E5D-CD46F26C5425}"/>
                </a:ext>
              </a:extLst>
            </p:cNvPr>
            <p:cNvSpPr/>
            <p:nvPr/>
          </p:nvSpPr>
          <p:spPr>
            <a:xfrm>
              <a:off x="3217604" y="4450581"/>
              <a:ext cx="1120004" cy="445483"/>
            </a:xfrm>
            <a:prstGeom prst="rect">
              <a:avLst/>
            </a:prstGeom>
            <a:solidFill>
              <a:schemeClr val="accent6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/>
                  <a:ea typeface="+mn-ea"/>
                  <a:cs typeface="+mn-cs"/>
                </a:rPr>
                <a:t>Good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F87D0D5-AB7B-3732-431A-70124DDBA67D}"/>
                </a:ext>
              </a:extLst>
            </p:cNvPr>
            <p:cNvSpPr txBox="1"/>
            <p:nvPr/>
          </p:nvSpPr>
          <p:spPr>
            <a:xfrm>
              <a:off x="5049707" y="2971083"/>
              <a:ext cx="837089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30+ Units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90CCC48-642B-274D-580D-35F26ABA8AFA}"/>
                </a:ext>
              </a:extLst>
            </p:cNvPr>
            <p:cNvSpPr/>
            <p:nvPr/>
          </p:nvSpPr>
          <p:spPr>
            <a:xfrm>
              <a:off x="4913978" y="4450581"/>
              <a:ext cx="1120004" cy="445483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Better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14BCAA3-63BC-256F-7DC6-C5DE4CBA7AC2}"/>
                </a:ext>
              </a:extLst>
            </p:cNvPr>
            <p:cNvSpPr/>
            <p:nvPr/>
          </p:nvSpPr>
          <p:spPr>
            <a:xfrm>
              <a:off x="6610351" y="4450581"/>
              <a:ext cx="1120004" cy="44548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Best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93DC1D-F87F-F292-00A6-5D7AB03DD4D2}"/>
                </a:ext>
              </a:extLst>
            </p:cNvPr>
            <p:cNvSpPr/>
            <p:nvPr/>
          </p:nvSpPr>
          <p:spPr>
            <a:xfrm>
              <a:off x="6610351" y="3523255"/>
              <a:ext cx="1120004" cy="445483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Better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E85A5F2-C82A-C394-71A0-9481F6AA6B3E}"/>
                </a:ext>
              </a:extLst>
            </p:cNvPr>
            <p:cNvSpPr/>
            <p:nvPr/>
          </p:nvSpPr>
          <p:spPr>
            <a:xfrm>
              <a:off x="4913978" y="3523255"/>
              <a:ext cx="1120004" cy="445483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Best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84D28CD-DD0D-1136-E320-7EB24E0518F4}"/>
                </a:ext>
              </a:extLst>
            </p:cNvPr>
            <p:cNvSpPr/>
            <p:nvPr/>
          </p:nvSpPr>
          <p:spPr>
            <a:xfrm>
              <a:off x="3217604" y="3523255"/>
              <a:ext cx="1120004" cy="445483"/>
            </a:xfrm>
            <a:prstGeom prst="rect">
              <a:avLst/>
            </a:prstGeom>
            <a:solidFill>
              <a:schemeClr val="accent3"/>
            </a:solidFill>
            <a:ln w="1270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Better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2AA8AC4-729E-6954-052A-6F00ABC60A04}"/>
                </a:ext>
              </a:extLst>
            </p:cNvPr>
            <p:cNvSpPr txBox="1"/>
            <p:nvPr/>
          </p:nvSpPr>
          <p:spPr>
            <a:xfrm>
              <a:off x="6796693" y="2971083"/>
              <a:ext cx="747320" cy="258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u="none" strike="noStrike" kern="1200" cap="none" spc="0" normalizeH="0" baseline="0" noProof="0" dirty="0">
                  <a:ln>
                    <a:noFill/>
                  </a:ln>
                  <a:solidFill>
                    <a:srgbClr val="000000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13 Units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0957B3D1-B4E8-F0D2-CC46-911C6DDA2A68}"/>
                </a:ext>
              </a:extLst>
            </p:cNvPr>
            <p:cNvGrpSpPr/>
            <p:nvPr/>
          </p:nvGrpSpPr>
          <p:grpSpPr>
            <a:xfrm>
              <a:off x="3709996" y="2630092"/>
              <a:ext cx="3523892" cy="134759"/>
              <a:chOff x="3709996" y="2630092"/>
              <a:chExt cx="3523892" cy="134759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C2FEDA47-D60E-02E2-049D-83AFDDFE8F86}"/>
                  </a:ext>
                </a:extLst>
              </p:cNvPr>
              <p:cNvCxnSpPr/>
              <p:nvPr/>
            </p:nvCxnSpPr>
            <p:spPr>
              <a:xfrm>
                <a:off x="3777375" y="2701637"/>
                <a:ext cx="3389134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9445CDF-DD31-E75C-EA04-FC4DB454A30D}"/>
                  </a:ext>
                </a:extLst>
              </p:cNvPr>
              <p:cNvSpPr/>
              <p:nvPr/>
            </p:nvSpPr>
            <p:spPr>
              <a:xfrm>
                <a:off x="7099129" y="2630092"/>
                <a:ext cx="134759" cy="1347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27A9D5F-FE6E-3DCD-DE7B-7879C0F70C09}"/>
                  </a:ext>
                </a:extLst>
              </p:cNvPr>
              <p:cNvSpPr/>
              <p:nvPr/>
            </p:nvSpPr>
            <p:spPr>
              <a:xfrm>
                <a:off x="3709996" y="2630092"/>
                <a:ext cx="134759" cy="1347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7044EECE-1641-C454-2BD3-5259F9900DF0}"/>
                  </a:ext>
                </a:extLst>
              </p:cNvPr>
              <p:cNvSpPr/>
              <p:nvPr/>
            </p:nvSpPr>
            <p:spPr>
              <a:xfrm>
                <a:off x="5404562" y="2630092"/>
                <a:ext cx="134759" cy="13475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A69CA5D-7B9C-A96E-DABB-DC01E1DCA39C}"/>
                </a:ext>
              </a:extLst>
            </p:cNvPr>
            <p:cNvSpPr txBox="1"/>
            <p:nvPr/>
          </p:nvSpPr>
          <p:spPr>
            <a:xfrm>
              <a:off x="3406119" y="2179486"/>
              <a:ext cx="742511" cy="3139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R="0" lvl="0" indent="0" algn="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Arial" charset="0"/>
                </a:defRPr>
              </a:lvl1pPr>
            </a:lstStyle>
            <a:p>
              <a:pPr algn="ctr"/>
              <a:r>
                <a:rPr lang="en-US" sz="1600" dirty="0"/>
                <a:t>R-264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5D1980-FEA7-2A94-427A-60AFBC5D2653}"/>
                </a:ext>
              </a:extLst>
            </p:cNvPr>
            <p:cNvSpPr txBox="1"/>
            <p:nvPr/>
          </p:nvSpPr>
          <p:spPr>
            <a:xfrm>
              <a:off x="5100685" y="2179486"/>
              <a:ext cx="742511" cy="3139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R="0" lvl="0" indent="0" algn="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Arial" charset="0"/>
                </a:defRPr>
              </a:lvl1pPr>
            </a:lstStyle>
            <a:p>
              <a:pPr algn="ctr"/>
              <a:r>
                <a:rPr lang="en-US" sz="1600" dirty="0"/>
                <a:t>R-364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B223E96-D438-CF2B-2138-2E1E72088A56}"/>
                </a:ext>
              </a:extLst>
            </p:cNvPr>
            <p:cNvSpPr txBox="1"/>
            <p:nvPr/>
          </p:nvSpPr>
          <p:spPr>
            <a:xfrm>
              <a:off x="6795251" y="2179486"/>
              <a:ext cx="742511" cy="3139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>
              <a:defPPr>
                <a:defRPr lang="en-US"/>
              </a:defPPr>
              <a:lvl1pPr marR="0" lvl="0" indent="0" algn="r" eaLnBrk="0" fontAlgn="auto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u="none" strike="noStrike" cap="none" spc="0" normalizeH="0" baseline="0">
                  <a:ln>
                    <a:noFill/>
                  </a:ln>
                  <a:effectLst/>
                  <a:uLnTx/>
                  <a:uFillTx/>
                  <a:latin typeface="Arial" charset="0"/>
                </a:defRPr>
              </a:lvl1pPr>
            </a:lstStyle>
            <a:p>
              <a:pPr algn="ctr"/>
              <a:r>
                <a:rPr lang="en-US" sz="1600" dirty="0"/>
                <a:t>R-464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F221533-A524-A957-1301-24CDD6B0BAC1}"/>
              </a:ext>
            </a:extLst>
          </p:cNvPr>
          <p:cNvGrpSpPr/>
          <p:nvPr/>
        </p:nvGrpSpPr>
        <p:grpSpPr>
          <a:xfrm>
            <a:off x="2546749" y="3116125"/>
            <a:ext cx="830677" cy="697981"/>
            <a:chOff x="2546749" y="3199252"/>
            <a:chExt cx="830677" cy="69798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BF34322-35DD-3B6B-5C48-E26F42867153}"/>
                </a:ext>
              </a:extLst>
            </p:cNvPr>
            <p:cNvSpPr txBox="1"/>
            <p:nvPr/>
          </p:nvSpPr>
          <p:spPr>
            <a:xfrm>
              <a:off x="2546749" y="3611001"/>
              <a:ext cx="830677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Activity</a:t>
              </a: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F38DA8-49F5-7799-3345-2634E5D71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78448" y="3199252"/>
              <a:ext cx="367278" cy="367278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EC19504-6B46-2F76-9046-D49314686FD6}"/>
              </a:ext>
            </a:extLst>
          </p:cNvPr>
          <p:cNvGrpSpPr/>
          <p:nvPr/>
        </p:nvGrpSpPr>
        <p:grpSpPr>
          <a:xfrm>
            <a:off x="2609394" y="4057574"/>
            <a:ext cx="705386" cy="696671"/>
            <a:chOff x="2609394" y="4171874"/>
            <a:chExt cx="705386" cy="696671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615F0DA-F24F-46A3-C4C6-787CB3DBC397}"/>
                </a:ext>
              </a:extLst>
            </p:cNvPr>
            <p:cNvSpPr txBox="1"/>
            <p:nvPr/>
          </p:nvSpPr>
          <p:spPr>
            <a:xfrm>
              <a:off x="2609394" y="4582313"/>
              <a:ext cx="705386" cy="2862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charset="0"/>
                </a:rPr>
                <a:t>Yields</a:t>
              </a:r>
            </a:p>
          </p:txBody>
        </p:sp>
        <p:pic>
          <p:nvPicPr>
            <p:cNvPr id="39" name="Picture 38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18F1D871-566E-5F41-8196-02F049B36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9163" y="4171874"/>
              <a:ext cx="365848" cy="3658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6282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le of white pills&#10;&#10;Description automatically generated with low confidence">
            <a:extLst>
              <a:ext uri="{FF2B5EF4-FFF2-40B4-BE49-F238E27FC236}">
                <a16:creationId xmlns:a16="http://schemas.microsoft.com/office/drawing/2014/main" id="{38F28800-1CE8-C225-7E1D-7B6AB05A2B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5A396A6C-7741-1F0A-69EC-D5D200581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27059"/>
            <a:ext cx="5709313" cy="403572"/>
          </a:xfrm>
        </p:spPr>
        <p:txBody>
          <a:bodyPr anchor="t"/>
          <a:lstStyle/>
          <a:p>
            <a:r>
              <a:rPr lang="en-US" dirty="0">
                <a:solidFill>
                  <a:schemeClr val="accent1"/>
                </a:solidFill>
              </a:rPr>
              <a:t>CLZ-100: </a:t>
            </a:r>
            <a:r>
              <a:rPr lang="en-US" dirty="0"/>
              <a:t>UOP’s Next-Generation Product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CC41573-21CD-D32D-0C57-19029A756B27}"/>
              </a:ext>
            </a:extLst>
          </p:cNvPr>
          <p:cNvSpPr txBox="1">
            <a:spLocks/>
          </p:cNvSpPr>
          <p:nvPr/>
        </p:nvSpPr>
        <p:spPr>
          <a:xfrm>
            <a:off x="6095999" y="5443392"/>
            <a:ext cx="5709314" cy="77942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 Step-change in Chloride Adsorbent Performance!</a:t>
            </a:r>
          </a:p>
        </p:txBody>
      </p:sp>
      <p:pic>
        <p:nvPicPr>
          <p:cNvPr id="13" name="Picture 12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8BC92DD6-99D1-3375-2B99-20353E062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16" y="6475607"/>
            <a:ext cx="734256" cy="278851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4308B72A-49EF-F792-B1C1-AA42F5566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5999" y="1567252"/>
            <a:ext cx="5709313" cy="3290131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0" algn="l" defTabSz="914400" rtl="0" eaLnBrk="0" fontAlgn="base" latinLnBrk="0" hangingPunct="0">
              <a:spcBef>
                <a:spcPts val="1200"/>
              </a:spcBef>
              <a:spcAft>
                <a:spcPts val="600"/>
              </a:spcAft>
              <a:buClr>
                <a:srgbClr val="DC202E"/>
              </a:buClr>
              <a:buSz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UOP’s novel formulation enables: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lang="en-US" sz="1600" dirty="0"/>
              <a:t>Excellent mass transfer for a </a:t>
            </a:r>
            <a:r>
              <a:rPr lang="en-US" sz="1600" b="1" dirty="0">
                <a:solidFill>
                  <a:srgbClr val="DC202E"/>
                </a:solidFill>
                <a:latin typeface="Arial" charset="0"/>
                <a:cs typeface="Arial" panose="020B0604020202020204" pitchFamily="34" charset="0"/>
              </a:rPr>
              <a:t>drop-in application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Removal of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organic and inorganic chlorides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Improved chloride capacity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fewer changeouts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Hydrothermal stability for steam purging to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minimize nitrogen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Strong physical properties for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faster loading and unloading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Good resistance to net gas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liquid condensation</a:t>
            </a:r>
          </a:p>
          <a:p>
            <a:pPr marL="180000" lvl="1" indent="-180000" fontAlgn="base">
              <a:spcAft>
                <a:spcPts val="600"/>
              </a:spcAft>
              <a:buClr>
                <a:schemeClr val="accent1"/>
              </a:buClr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Superior Green Oil resistance compared to current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generation metal oxide and promoted alumina products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262FE1-F2D8-99E9-E099-4E99DE60E6F9}"/>
              </a:ext>
            </a:extLst>
          </p:cNvPr>
          <p:cNvSpPr/>
          <p:nvPr/>
        </p:nvSpPr>
        <p:spPr>
          <a:xfrm>
            <a:off x="10162309" y="0"/>
            <a:ext cx="2029691" cy="529936"/>
          </a:xfrm>
          <a:prstGeom prst="rect">
            <a:avLst/>
          </a:prstGeom>
          <a:solidFill>
            <a:srgbClr val="FFC5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OPTION 2</a:t>
            </a: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8B425A25-76F9-16C7-F810-5CE7BB6D5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2389" y="6464368"/>
            <a:ext cx="4118435" cy="21544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dirty="0">
                <a:solidFill>
                  <a:schemeClr val="accent3"/>
                </a:solidFill>
                <a:latin typeface="+mn-lt"/>
                <a:cs typeface="Arial" panose="020B0604020202020204" pitchFamily="34" charset="0"/>
              </a:rPr>
              <a:t>Honeywell Confidential - ©2023 by Honeywell International Inc. All rights reserved.</a:t>
            </a:r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72AD33E3-4360-EFC4-AED3-73D07BEFC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08368" y="6480164"/>
            <a:ext cx="496945" cy="23761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62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02340C-473D-EB2B-84F1-DE6950F36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D539098-225F-FDC5-E282-F06A0868D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CLZ-100: </a:t>
            </a:r>
            <a:r>
              <a:rPr lang="en-US" dirty="0"/>
              <a:t>Chloride Capacity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E758F-972B-E72B-5C25-14444BEC8F2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58819" y="5459072"/>
            <a:ext cx="11446494" cy="763744"/>
          </a:xfrm>
          <a:prstGeom prst="roundRect">
            <a:avLst>
              <a:gd name="adj" fmla="val 50000"/>
            </a:avLst>
          </a:prstGeom>
        </p:spPr>
        <p:txBody>
          <a:bodyPr/>
          <a:lstStyle/>
          <a:p>
            <a:r>
              <a:rPr lang="en-US" dirty="0"/>
              <a:t>This breakthrough product has the highest HCl &amp; organic chloride capacity </a:t>
            </a:r>
          </a:p>
          <a:p>
            <a:r>
              <a:rPr lang="en-US" dirty="0"/>
              <a:t>without the rate limitations of typical Metal Oxide product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05B35EF-D7DA-F612-10CE-2C87B598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98" y="1115248"/>
            <a:ext cx="6432274" cy="3524897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>
                <a:tab pos="69056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CLZ-100 has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&gt;3 times the chloride capacity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of advanced promoted alumina</a:t>
            </a:r>
          </a:p>
          <a:p>
            <a:pPr marL="180000" marR="0" lvl="1" indent="-1800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>
                <a:tab pos="69056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Compared to typical Metal oxide chloride adsorbents,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CLZ-100 has better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dispersion of promoters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higher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chloride capacity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, and faster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mass transfer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180000" marR="0" lvl="1" indent="-1800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>
                <a:tab pos="69056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CLZ-100 greatly outperformed Promoted Alumina,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even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DC202E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at a very short contact time in laboratory tests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F59BC-7633-091F-E225-CB63F3AC2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5899" y="3043958"/>
            <a:ext cx="3520032" cy="22404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524E777-44A3-E196-4EB0-812C909DD1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679" y="628845"/>
            <a:ext cx="3565252" cy="2240459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61A36CC-0D96-C445-C075-7B153D10A907}"/>
              </a:ext>
            </a:extLst>
          </p:cNvPr>
          <p:cNvGraphicFramePr>
            <a:graphicFrameLocks noGrp="1"/>
          </p:cNvGraphicFramePr>
          <p:nvPr/>
        </p:nvGraphicFramePr>
        <p:xfrm>
          <a:off x="386687" y="4948389"/>
          <a:ext cx="3985278" cy="3962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6173">
                  <a:extLst>
                    <a:ext uri="{9D8B030D-6E8A-4147-A177-3AD203B41FA5}">
                      <a16:colId xmlns:a16="http://schemas.microsoft.com/office/drawing/2014/main" val="762824702"/>
                    </a:ext>
                  </a:extLst>
                </a:gridCol>
                <a:gridCol w="3709105">
                  <a:extLst>
                    <a:ext uri="{9D8B030D-6E8A-4147-A177-3AD203B41FA5}">
                      <a16:colId xmlns:a16="http://schemas.microsoft.com/office/drawing/2014/main" val="20075862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730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aseline="30000">
                          <a:solidFill>
                            <a:schemeClr val="accent4"/>
                          </a:solidFill>
                          <a:effectLst/>
                        </a:rPr>
                        <a:t>†</a:t>
                      </a:r>
                      <a:endParaRPr lang="en-US" sz="70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730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="0" dirty="0">
                          <a:solidFill>
                            <a:schemeClr val="accent4"/>
                          </a:solidFill>
                          <a:effectLst/>
                        </a:rPr>
                        <a:t>Inorganic chloride capacities based on publicly available literatures  and UOP testing</a:t>
                      </a:r>
                      <a:endParaRPr lang="en-US" sz="700" b="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5034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730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baseline="30000">
                          <a:solidFill>
                            <a:schemeClr val="accent4"/>
                          </a:solidFill>
                          <a:effectLst/>
                        </a:rPr>
                        <a:t>††</a:t>
                      </a:r>
                      <a:endParaRPr lang="en-US" sz="70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73025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00" dirty="0">
                          <a:solidFill>
                            <a:schemeClr val="accent4"/>
                          </a:solidFill>
                          <a:effectLst/>
                        </a:rPr>
                        <a:t>Organic chloride capacities based on UOP lab tests</a:t>
                      </a:r>
                      <a:endParaRPr lang="en-US" sz="700" dirty="0">
                        <a:solidFill>
                          <a:schemeClr val="accent4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16344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9930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0BA96F-34E5-6E2B-21C8-A617BF4BF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B8DB70D-5455-474D-C4B2-6EE6CF324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CLZ-100: </a:t>
            </a:r>
            <a:r>
              <a:rPr lang="en-US" dirty="0"/>
              <a:t>Hydrothermal Stability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F4C60-88DE-1A7F-24A1-0F83455980E4}"/>
              </a:ext>
            </a:extLst>
          </p:cNvPr>
          <p:cNvSpPr txBox="1"/>
          <p:nvPr/>
        </p:nvSpPr>
        <p:spPr>
          <a:xfrm>
            <a:off x="272755" y="1065555"/>
            <a:ext cx="7499195" cy="373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ct val="0"/>
              </a:spcAft>
              <a:buClr>
                <a:prstClr val="black"/>
              </a:buClr>
              <a:buSzTx/>
              <a:buFontTx/>
              <a:buNone/>
              <a:tabLst>
                <a:tab pos="690563" algn="l"/>
              </a:tabLst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CLZ-100 remains strong enough for fast unloading after steaming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85903-7988-9E44-8974-5417E35C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9962" y="1939114"/>
            <a:ext cx="5020290" cy="30810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D0ECF8-F21F-413C-8A60-6C7DA815D27B}"/>
              </a:ext>
            </a:extLst>
          </p:cNvPr>
          <p:cNvSpPr/>
          <p:nvPr/>
        </p:nvSpPr>
        <p:spPr>
          <a:xfrm>
            <a:off x="7071193" y="5184033"/>
            <a:ext cx="116730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73025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A0A0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UOP lab tests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A0A0A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pan, vegetable&#10;&#10;Description automatically generated">
            <a:extLst>
              <a:ext uri="{FF2B5EF4-FFF2-40B4-BE49-F238E27FC236}">
                <a16:creationId xmlns:a16="http://schemas.microsoft.com/office/drawing/2014/main" id="{E1186E39-49AD-5B1C-C8E2-C6DBD1CD46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2682" y="1948498"/>
            <a:ext cx="2661245" cy="33661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A93729-3595-DE09-3EED-9E4BCF7DB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5" r="2675"/>
          <a:stretch/>
        </p:blipFill>
        <p:spPr>
          <a:xfrm>
            <a:off x="427667" y="3689168"/>
            <a:ext cx="1613386" cy="1618834"/>
          </a:xfrm>
          <a:prstGeom prst="rect">
            <a:avLst/>
          </a:prstGeom>
        </p:spPr>
      </p:pic>
      <p:pic>
        <p:nvPicPr>
          <p:cNvPr id="12" name="Picture 11" descr="A plate of food&#10;&#10;Description automatically generated with low confidence">
            <a:extLst>
              <a:ext uri="{FF2B5EF4-FFF2-40B4-BE49-F238E27FC236}">
                <a16:creationId xmlns:a16="http://schemas.microsoft.com/office/drawing/2014/main" id="{E860646B-1DA3-E71D-5BF8-1DE6E081F53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24944" y="1932962"/>
            <a:ext cx="1618833" cy="1613385"/>
          </a:xfrm>
          <a:prstGeom prst="rect">
            <a:avLst/>
          </a:prstGeom>
        </p:spPr>
      </p:pic>
      <p:pic>
        <p:nvPicPr>
          <p:cNvPr id="14" name="Picture 13" descr="A bowl of popcorn&#10;&#10;Description automatically generated with medium confidence">
            <a:extLst>
              <a:ext uri="{FF2B5EF4-FFF2-40B4-BE49-F238E27FC236}">
                <a16:creationId xmlns:a16="http://schemas.microsoft.com/office/drawing/2014/main" id="{D696895E-EB83-69F2-830D-FE6F8371A7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37" r="8637"/>
          <a:stretch/>
        </p:blipFill>
        <p:spPr>
          <a:xfrm>
            <a:off x="2200175" y="3689168"/>
            <a:ext cx="1613386" cy="1618834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692C364F-C6DE-8063-0541-CFC3D4104E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00174" y="1926707"/>
            <a:ext cx="1613384" cy="164247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DAC9B65-F443-7987-BFBF-8732483168D8}"/>
              </a:ext>
            </a:extLst>
          </p:cNvPr>
          <p:cNvSpPr txBox="1"/>
          <p:nvPr/>
        </p:nvSpPr>
        <p:spPr>
          <a:xfrm>
            <a:off x="2194104" y="1926707"/>
            <a:ext cx="1613383" cy="47259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3600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Typical Promoted Alumina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DED225-65FE-9967-9669-67DE11EE1F5D}"/>
              </a:ext>
            </a:extLst>
          </p:cNvPr>
          <p:cNvSpPr txBox="1"/>
          <p:nvPr/>
        </p:nvSpPr>
        <p:spPr>
          <a:xfrm>
            <a:off x="427663" y="1926707"/>
            <a:ext cx="1607320" cy="47259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3600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CLZ-100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2048501-59D9-17F2-D58D-DFD7EE5B990A}"/>
              </a:ext>
            </a:extLst>
          </p:cNvPr>
          <p:cNvSpPr txBox="1"/>
          <p:nvPr/>
        </p:nvSpPr>
        <p:spPr>
          <a:xfrm>
            <a:off x="2194104" y="3691719"/>
            <a:ext cx="1613383" cy="47259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3600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Typical MMO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D907D2-6AFD-9DAC-BC8E-1AE9D91D47C4}"/>
              </a:ext>
            </a:extLst>
          </p:cNvPr>
          <p:cNvSpPr txBox="1"/>
          <p:nvPr/>
        </p:nvSpPr>
        <p:spPr>
          <a:xfrm>
            <a:off x="415530" y="3691719"/>
            <a:ext cx="1619453" cy="47259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3600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CLZ-100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A63314-3EA6-2375-D474-4E210B41301D}"/>
              </a:ext>
            </a:extLst>
          </p:cNvPr>
          <p:cNvSpPr txBox="1"/>
          <p:nvPr/>
        </p:nvSpPr>
        <p:spPr>
          <a:xfrm>
            <a:off x="433731" y="3096592"/>
            <a:ext cx="1607320" cy="472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0" rIns="0" bIns="3600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Steaming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2A4063A-8ECF-4339-9A95-FF043A3C655E}"/>
              </a:ext>
            </a:extLst>
          </p:cNvPr>
          <p:cNvSpPr txBox="1"/>
          <p:nvPr/>
        </p:nvSpPr>
        <p:spPr>
          <a:xfrm>
            <a:off x="2194103" y="3096592"/>
            <a:ext cx="1613383" cy="472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0" rIns="0" bIns="3600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Steaming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762AD6-60AF-57CB-A068-8FCEC72D34FA}"/>
              </a:ext>
            </a:extLst>
          </p:cNvPr>
          <p:cNvSpPr txBox="1"/>
          <p:nvPr/>
        </p:nvSpPr>
        <p:spPr>
          <a:xfrm>
            <a:off x="427661" y="4842799"/>
            <a:ext cx="1613390" cy="472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0" rIns="0" bIns="3600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48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Steaming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789138-71FA-148B-F53E-E6D85AF33226}"/>
              </a:ext>
            </a:extLst>
          </p:cNvPr>
          <p:cNvSpPr txBox="1"/>
          <p:nvPr/>
        </p:nvSpPr>
        <p:spPr>
          <a:xfrm>
            <a:off x="2194103" y="4842799"/>
            <a:ext cx="1613383" cy="472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0" rIns="0" bIns="3600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hr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Steaming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3D3D0A-517E-603B-062D-60FF310C9D33}"/>
              </a:ext>
            </a:extLst>
          </p:cNvPr>
          <p:cNvSpPr txBox="1"/>
          <p:nvPr/>
        </p:nvSpPr>
        <p:spPr>
          <a:xfrm>
            <a:off x="3972678" y="1948498"/>
            <a:ext cx="2661244" cy="472594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3600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CLZ-100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BFBA6EA-65D9-F460-1D88-72EB99B941A5}"/>
              </a:ext>
            </a:extLst>
          </p:cNvPr>
          <p:cNvSpPr txBox="1"/>
          <p:nvPr/>
        </p:nvSpPr>
        <p:spPr>
          <a:xfrm>
            <a:off x="3978331" y="4835408"/>
            <a:ext cx="2655590" cy="472594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  <a:tileRect/>
          </a:gradFill>
          <a:ln>
            <a:noFill/>
          </a:ln>
        </p:spPr>
        <p:txBody>
          <a:bodyPr wrap="square" lIns="0" tIns="0" rIns="0" bIns="36000" rtlCol="0" anchor="b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C0C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Water Soak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3943520-03BE-B50B-B61E-DE9631B84D35}"/>
              </a:ext>
            </a:extLst>
          </p:cNvPr>
          <p:cNvSpPr txBox="1"/>
          <p:nvPr/>
        </p:nvSpPr>
        <p:spPr>
          <a:xfrm>
            <a:off x="8483628" y="3016412"/>
            <a:ext cx="1094070" cy="43088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Structural Failure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D636FE1-70CB-42A1-1299-4037B9470025}"/>
              </a:ext>
            </a:extLst>
          </p:cNvPr>
          <p:cNvCxnSpPr>
            <a:cxnSpLocks/>
          </p:cNvCxnSpPr>
          <p:nvPr/>
        </p:nvCxnSpPr>
        <p:spPr>
          <a:xfrm>
            <a:off x="8328333" y="3039398"/>
            <a:ext cx="772160" cy="147582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124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F2AE00-97DE-D9AD-7C33-7A53857A6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23C1C7-1AE9-E297-FF10-356EE900F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40357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CLZ-100: </a:t>
            </a:r>
            <a:r>
              <a:rPr lang="en-US" dirty="0"/>
              <a:t>Recovery from Liquid Condensation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BE075C5-DFF3-02CF-594C-0D60DD632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96" y="1100891"/>
            <a:ext cx="6829059" cy="220368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>
                <a:tab pos="69056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Lab testing confirms that large macro pores are preferable in handling liquid carry-over</a:t>
            </a:r>
          </a:p>
          <a:p>
            <a:pPr marL="180000" marR="0" lvl="1" indent="-180000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>
                <a:tab pos="690563" algn="l"/>
              </a:tabLst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Optimal porosity also results in higher capacity in 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</a:b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commercial applications </a:t>
            </a:r>
          </a:p>
          <a:p>
            <a:pPr marL="360000" marR="0" lvl="2" indent="-18000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DC202E"/>
              </a:buClr>
              <a:buSzTx/>
              <a:buFont typeface="System Font Regular"/>
              <a:buChar char="−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Less resistance for contaminant to travel to active surface</a:t>
            </a:r>
          </a:p>
          <a:p>
            <a:pPr marL="360000" marR="0" lvl="2" indent="-180000" algn="l" defTabSz="914400" rtl="0" eaLnBrk="0" fontAlgn="base" latinLnBrk="0" hangingPunct="0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rgbClr val="DC202E"/>
              </a:buClr>
              <a:buSzTx/>
              <a:buFont typeface="System Font Regular"/>
              <a:buChar char="−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panose="020B0604020202020204" pitchFamily="34" charset="0"/>
              </a:rPr>
              <a:t>Results in low mass transfer resistance, and high dynamic capacity</a:t>
            </a:r>
          </a:p>
          <a:p>
            <a:pPr marL="222250" marR="0" lvl="1" indent="-211138" algn="l" defTabSz="914400" rtl="0" eaLnBrk="0" fontAlgn="base" latinLnBrk="0" hangingPunct="0">
              <a:lnSpc>
                <a:spcPct val="90000"/>
              </a:lnSpc>
              <a:spcBef>
                <a:spcPts val="1200"/>
              </a:spcBef>
              <a:spcAft>
                <a:spcPct val="0"/>
              </a:spcAft>
              <a:buClr>
                <a:srgbClr val="DC202E"/>
              </a:buClr>
              <a:buSzTx/>
              <a:buFont typeface="Arial" panose="020B0604020202020204" pitchFamily="34" charset="0"/>
              <a:buChar char="•"/>
              <a:tabLst>
                <a:tab pos="690563" algn="l"/>
              </a:tabLst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7E4B97-C70E-6F3C-7528-FC2FC144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77" y="3422050"/>
            <a:ext cx="3349005" cy="20019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946D9C-8AF8-5AC2-FDFF-2C52C701D2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038" r="2751"/>
          <a:stretch/>
        </p:blipFill>
        <p:spPr>
          <a:xfrm>
            <a:off x="4416785" y="3651853"/>
            <a:ext cx="3205870" cy="1783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0C3873-A021-41FA-EC8C-C4165DB5317B}"/>
              </a:ext>
            </a:extLst>
          </p:cNvPr>
          <p:cNvSpPr txBox="1"/>
          <p:nvPr/>
        </p:nvSpPr>
        <p:spPr>
          <a:xfrm>
            <a:off x="4533820" y="3442832"/>
            <a:ext cx="2971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Chloride capacity after liquid hydrocarbon exposure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E6FC07D-331B-BDDD-3C73-239FC7C85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114" y="1100891"/>
            <a:ext cx="2835356" cy="20019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59BA8C-6BB1-ADCD-4DD0-3A4DC9727F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3116" y="3359704"/>
            <a:ext cx="2835354" cy="200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56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127052-9B8E-EA2A-2A88-F6FC0053B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CB68487-78D3-7476-0240-83E2A8953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CLZ-100 Chloride Removal Cost Impact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5D986-BA8E-EA7F-914F-3746B4D4C44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CLZ-100 </a:t>
            </a:r>
            <a:r>
              <a:rPr lang="en-US" u="sng" dirty="0"/>
              <a:t>substantially</a:t>
            </a:r>
            <a:r>
              <a:rPr lang="en-US" dirty="0"/>
              <a:t> reduces equipment, manpower, utilities, and disposal costs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280588-4638-DAA9-8BCA-F55ED1A80533}"/>
              </a:ext>
            </a:extLst>
          </p:cNvPr>
          <p:cNvSpPr txBox="1"/>
          <p:nvPr/>
        </p:nvSpPr>
        <p:spPr>
          <a:xfrm>
            <a:off x="379495" y="1124182"/>
            <a:ext cx="10896599" cy="3800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[Cl Removal Cost]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 [Contractors / Equipment] +  [Utilities] + [Spent Disposal] + [Fresh Adsorbent]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3D171C-5DCE-C7CD-9F93-FEC4B85A5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2" t="2720" r="1171" b="1296"/>
          <a:stretch/>
        </p:blipFill>
        <p:spPr>
          <a:xfrm>
            <a:off x="6309255" y="1604116"/>
            <a:ext cx="4821644" cy="35669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9DCAE-90A5-B673-69E3-A3594972EB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86" t="3318" r="1607" b="1912"/>
          <a:stretch/>
        </p:blipFill>
        <p:spPr>
          <a:xfrm>
            <a:off x="411769" y="1604117"/>
            <a:ext cx="4781053" cy="3566980"/>
          </a:xfrm>
          <a:prstGeom prst="rect">
            <a:avLst/>
          </a:prstGeom>
          <a:ln>
            <a:noFill/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DCEA8D-20EB-05CA-91E4-090BE44E17BA}"/>
              </a:ext>
            </a:extLst>
          </p:cNvPr>
          <p:cNvCxnSpPr/>
          <p:nvPr/>
        </p:nvCxnSpPr>
        <p:spPr>
          <a:xfrm>
            <a:off x="6096000" y="1604116"/>
            <a:ext cx="0" cy="3852304"/>
          </a:xfrm>
          <a:prstGeom prst="line">
            <a:avLst/>
          </a:prstGeom>
          <a:ln w="12700">
            <a:solidFill>
              <a:schemeClr val="accent5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D465844-0AC6-41D3-F7F9-62015230CA17}"/>
              </a:ext>
            </a:extLst>
          </p:cNvPr>
          <p:cNvSpPr txBox="1"/>
          <p:nvPr/>
        </p:nvSpPr>
        <p:spPr>
          <a:xfrm>
            <a:off x="411769" y="5286144"/>
            <a:ext cx="55259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Organic chloride (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RCl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controls the breakthrough time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2.5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vppm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HCl + 0.6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vppm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RCl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1ABD98-BBDA-8E2A-97F0-7A5CFFAAB58B}"/>
              </a:ext>
            </a:extLst>
          </p:cNvPr>
          <p:cNvSpPr txBox="1"/>
          <p:nvPr/>
        </p:nvSpPr>
        <p:spPr>
          <a:xfrm>
            <a:off x="6309255" y="5286144"/>
            <a:ext cx="5323561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HCl breakthrough controlling case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 4.6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vppm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HCl + 0.1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vppm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RCl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1877D5-BB1F-6127-7722-418009830E8D}"/>
              </a:ext>
            </a:extLst>
          </p:cNvPr>
          <p:cNvSpPr txBox="1"/>
          <p:nvPr/>
        </p:nvSpPr>
        <p:spPr>
          <a:xfrm>
            <a:off x="5269100" y="2239077"/>
            <a:ext cx="63679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~34% Lower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B40FC-3CE2-8A28-B905-16D1E7605FDD}"/>
              </a:ext>
            </a:extLst>
          </p:cNvPr>
          <p:cNvSpPr txBox="1"/>
          <p:nvPr/>
        </p:nvSpPr>
        <p:spPr>
          <a:xfrm>
            <a:off x="11308368" y="2731676"/>
            <a:ext cx="636796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~64% Lower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81125BB-9713-7165-D8CA-403417A9B5AC}"/>
              </a:ext>
            </a:extLst>
          </p:cNvPr>
          <p:cNvCxnSpPr>
            <a:cxnSpLocks/>
          </p:cNvCxnSpPr>
          <p:nvPr/>
        </p:nvCxnSpPr>
        <p:spPr>
          <a:xfrm>
            <a:off x="4992519" y="2414273"/>
            <a:ext cx="20030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A2D0AB-7AD7-EC31-2DC0-D94F45597707}"/>
              </a:ext>
            </a:extLst>
          </p:cNvPr>
          <p:cNvCxnSpPr>
            <a:cxnSpLocks/>
            <a:stCxn id="31" idx="2"/>
          </p:cNvCxnSpPr>
          <p:nvPr/>
        </p:nvCxnSpPr>
        <p:spPr>
          <a:xfrm flipV="1">
            <a:off x="10984723" y="2937869"/>
            <a:ext cx="253719" cy="1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6D35FC-1C94-1637-82C8-0C64D2E060BF}"/>
              </a:ext>
            </a:extLst>
          </p:cNvPr>
          <p:cNvSpPr txBox="1"/>
          <p:nvPr/>
        </p:nvSpPr>
        <p:spPr>
          <a:xfrm>
            <a:off x="2347106" y="4861319"/>
            <a:ext cx="1303360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Promoted Alumina Life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weeks/bed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54B95E3-3B95-4207-6880-77C5A35DB01C}"/>
              </a:ext>
            </a:extLst>
          </p:cNvPr>
          <p:cNvSpPr txBox="1"/>
          <p:nvPr/>
        </p:nvSpPr>
        <p:spPr>
          <a:xfrm>
            <a:off x="3699218" y="4859241"/>
            <a:ext cx="1303360" cy="246221"/>
          </a:xfrm>
          <a:prstGeom prst="rect">
            <a:avLst/>
          </a:prstGeom>
          <a:solidFill>
            <a:srgbClr val="DDF0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CLZ-100 Life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19 weeks/bed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8E3441-3A02-9AD8-E986-87569BF12A40}"/>
              </a:ext>
            </a:extLst>
          </p:cNvPr>
          <p:cNvSpPr txBox="1"/>
          <p:nvPr/>
        </p:nvSpPr>
        <p:spPr>
          <a:xfrm>
            <a:off x="8474804" y="4862572"/>
            <a:ext cx="1303360" cy="246221"/>
          </a:xfrm>
          <a:prstGeom prst="rect">
            <a:avLst/>
          </a:prstGeom>
          <a:solidFill>
            <a:schemeClr val="bg2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Promoted Alumina Life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 weeks/bed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D83DB48-88DB-7DBC-9569-4DF7B0AC2C83}"/>
              </a:ext>
            </a:extLst>
          </p:cNvPr>
          <p:cNvSpPr txBox="1"/>
          <p:nvPr/>
        </p:nvSpPr>
        <p:spPr>
          <a:xfrm>
            <a:off x="9826916" y="4860494"/>
            <a:ext cx="1303360" cy="246221"/>
          </a:xfrm>
          <a:prstGeom prst="rect">
            <a:avLst/>
          </a:prstGeom>
          <a:solidFill>
            <a:srgbClr val="DDF0FF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CLZ-100 Life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35 weeks/bed</a:t>
            </a:r>
          </a:p>
        </p:txBody>
      </p:sp>
      <p:sp>
        <p:nvSpPr>
          <p:cNvPr id="28" name="Right Bracket 27">
            <a:extLst>
              <a:ext uri="{FF2B5EF4-FFF2-40B4-BE49-F238E27FC236}">
                <a16:creationId xmlns:a16="http://schemas.microsoft.com/office/drawing/2014/main" id="{527D9112-0CE2-C659-5389-40C6E32B1695}"/>
              </a:ext>
            </a:extLst>
          </p:cNvPr>
          <p:cNvSpPr/>
          <p:nvPr/>
        </p:nvSpPr>
        <p:spPr>
          <a:xfrm>
            <a:off x="4834270" y="2158583"/>
            <a:ext cx="158249" cy="511381"/>
          </a:xfrm>
          <a:prstGeom prst="rightBracke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ight Bracket 30">
            <a:extLst>
              <a:ext uri="{FF2B5EF4-FFF2-40B4-BE49-F238E27FC236}">
                <a16:creationId xmlns:a16="http://schemas.microsoft.com/office/drawing/2014/main" id="{54E270DD-9224-433A-DF9E-47AC28E2603C}"/>
              </a:ext>
            </a:extLst>
          </p:cNvPr>
          <p:cNvSpPr/>
          <p:nvPr/>
        </p:nvSpPr>
        <p:spPr>
          <a:xfrm>
            <a:off x="10826474" y="2632682"/>
            <a:ext cx="158249" cy="610375"/>
          </a:xfrm>
          <a:prstGeom prst="rightBracket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6256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333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9C3B-FA07-21BC-0EAE-61BCF83F0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819" y="427059"/>
            <a:ext cx="11446494" cy="670312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en-PH" sz="2500" dirty="0">
                <a:solidFill>
                  <a:schemeClr val="accent1"/>
                </a:solidFill>
              </a:rPr>
              <a:t>HONEYWELL UOP CCR PLATFORMING™</a:t>
            </a:r>
            <a:br>
              <a:rPr lang="en-PH" sz="2500" dirty="0">
                <a:solidFill>
                  <a:schemeClr val="accent1"/>
                </a:solidFill>
              </a:rPr>
            </a:br>
            <a:r>
              <a:rPr lang="en-PH" sz="3500" dirty="0"/>
              <a:t>STANDARD DENSITY CATALYST PORTFOLIO</a:t>
            </a:r>
            <a:endParaRPr lang="en-US" sz="35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13B14-A8F3-7DD8-03E1-C7C42E9879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PH" b="1" dirty="0">
                <a:effectLst/>
              </a:rPr>
              <a:t>UOP’s portfolio can meet a variety of applications and needs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F5644D-0639-A4E5-627F-3BF698C5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F698C3F-3C01-2253-8750-C8866B79563E}"/>
              </a:ext>
            </a:extLst>
          </p:cNvPr>
          <p:cNvGrpSpPr/>
          <p:nvPr/>
        </p:nvGrpSpPr>
        <p:grpSpPr>
          <a:xfrm>
            <a:off x="366035" y="1280784"/>
            <a:ext cx="11113911" cy="1967760"/>
            <a:chOff x="366035" y="1373155"/>
            <a:chExt cx="11113911" cy="196776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DD0CDC4-5502-19AB-9AD7-69B0ADEF993B}"/>
                </a:ext>
              </a:extLst>
            </p:cNvPr>
            <p:cNvSpPr txBox="1"/>
            <p:nvPr/>
          </p:nvSpPr>
          <p:spPr>
            <a:xfrm>
              <a:off x="366035" y="1894812"/>
              <a:ext cx="1503426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</a:rPr>
                <a:t>NEXT</a:t>
              </a:r>
            </a:p>
            <a:p>
              <a:pPr marL="0" marR="0" lvl="0" indent="0" algn="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+mj-lt"/>
                </a:rPr>
                <a:t>GENERATION</a:t>
              </a:r>
            </a:p>
            <a:p>
              <a:pPr marL="0" marR="0" lvl="0" indent="0" algn="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Standard</a:t>
              </a:r>
            </a:p>
            <a:p>
              <a:pPr marL="0" marR="0" lvl="0" indent="0" algn="r" defTabSz="914400" rtl="0" eaLnBrk="0" fontAlgn="auto" latinLnBrk="0" hangingPunct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Density</a:t>
              </a:r>
              <a:endParaRPr kumimoji="0" lang="en-US" sz="16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02CF1E2-545E-6951-A87F-29356B3EFB9A}"/>
                </a:ext>
              </a:extLst>
            </p:cNvPr>
            <p:cNvGrpSpPr/>
            <p:nvPr/>
          </p:nvGrpSpPr>
          <p:grpSpPr>
            <a:xfrm>
              <a:off x="2879421" y="1373155"/>
              <a:ext cx="8600525" cy="1967760"/>
              <a:chOff x="2879421" y="1443059"/>
              <a:chExt cx="8600525" cy="1967760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66E8B1-FA17-F58E-8B7A-9A5068A29FA4}"/>
                  </a:ext>
                </a:extLst>
              </p:cNvPr>
              <p:cNvSpPr txBox="1"/>
              <p:nvPr/>
            </p:nvSpPr>
            <p:spPr>
              <a:xfrm>
                <a:off x="9185434" y="1775704"/>
                <a:ext cx="2294512" cy="1170285"/>
              </a:xfrm>
              <a:prstGeom prst="rect">
                <a:avLst/>
              </a:prstGeom>
              <a:solidFill>
                <a:schemeClr val="bg1"/>
              </a:solidFill>
              <a:ln w="22225">
                <a:noFill/>
              </a:ln>
            </p:spPr>
            <p:txBody>
              <a:bodyPr wrap="square" lIns="144000" tIns="144000" rtlCol="0" anchor="t">
                <a:noAutofit/>
              </a:bodyPr>
              <a:lstStyle/>
              <a:p>
                <a:pPr marL="0" marR="0" lvl="0" indent="0" algn="l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1" strike="noStrike" kern="0" cap="none" spc="0" normalizeH="0" baseline="0" noProof="0" dirty="0">
                    <a:ln>
                      <a:noFill/>
                    </a:ln>
                    <a:solidFill>
                      <a:schemeClr val="accent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Mix-to-Order</a:t>
                </a:r>
              </a:p>
              <a:p>
                <a:pPr marL="0" marR="0" lvl="0" indent="0" algn="l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sz="1200" kern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R-400 SD CCR catalyst series can be blended to further increase flexibility.</a:t>
                </a:r>
              </a:p>
            </p:txBody>
          </p: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E4037F39-3146-D513-5857-29AA5410AA4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865748" y="2006052"/>
                <a:ext cx="1186356" cy="0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prstDash val="das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84D28CD-DD0D-1136-E320-7EB24E0518F4}"/>
                  </a:ext>
                </a:extLst>
              </p:cNvPr>
              <p:cNvSpPr/>
              <p:nvPr/>
            </p:nvSpPr>
            <p:spPr>
              <a:xfrm>
                <a:off x="3939566" y="2224705"/>
                <a:ext cx="4102501" cy="112119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Enhanced Base + Manufacturing know-how =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NEW Family of SD CCR Catalyst with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Equivalent or Improved Activity and Higher Yield</a:t>
                </a:r>
              </a:p>
              <a:p>
                <a:pPr marL="0" marR="0" lvl="0" indent="0" algn="ctr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Versus Legacy SD CCR Catalysts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2AA8AC4-729E-6954-052A-6F00ABC60A04}"/>
                  </a:ext>
                </a:extLst>
              </p:cNvPr>
              <p:cNvSpPr txBox="1"/>
              <p:nvPr/>
            </p:nvSpPr>
            <p:spPr>
              <a:xfrm>
                <a:off x="8153518" y="1688666"/>
                <a:ext cx="585417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1 Unit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957B3D1-B4E8-F0D2-CC46-911C6DDA2A68}"/>
                  </a:ext>
                </a:extLst>
              </p:cNvPr>
              <p:cNvGrpSpPr/>
              <p:nvPr/>
            </p:nvGrpSpPr>
            <p:grpSpPr>
              <a:xfrm>
                <a:off x="4226834" y="1752546"/>
                <a:ext cx="3523892" cy="134759"/>
                <a:chOff x="3709996" y="2630092"/>
                <a:chExt cx="3523892" cy="134759"/>
              </a:xfrm>
            </p:grpSpPr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C2FEDA47-D60E-02E2-049D-83AFDDFE8F86}"/>
                    </a:ext>
                  </a:extLst>
                </p:cNvPr>
                <p:cNvCxnSpPr/>
                <p:nvPr/>
              </p:nvCxnSpPr>
              <p:spPr>
                <a:xfrm>
                  <a:off x="3777375" y="2701637"/>
                  <a:ext cx="3389134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C9445CDF-DD31-E75C-EA04-FC4DB454A30D}"/>
                    </a:ext>
                  </a:extLst>
                </p:cNvPr>
                <p:cNvSpPr/>
                <p:nvPr/>
              </p:nvSpPr>
              <p:spPr>
                <a:xfrm>
                  <a:off x="7099129" y="2630092"/>
                  <a:ext cx="134759" cy="13475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527A9D5F-FE6E-3DCD-DE7B-7879C0F70C09}"/>
                    </a:ext>
                  </a:extLst>
                </p:cNvPr>
                <p:cNvSpPr/>
                <p:nvPr/>
              </p:nvSpPr>
              <p:spPr>
                <a:xfrm>
                  <a:off x="3709996" y="2630092"/>
                  <a:ext cx="134759" cy="13475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044EECE-1641-C454-2BD3-5259F9900DF0}"/>
                    </a:ext>
                  </a:extLst>
                </p:cNvPr>
                <p:cNvSpPr/>
                <p:nvPr/>
              </p:nvSpPr>
              <p:spPr>
                <a:xfrm>
                  <a:off x="5404562" y="2630092"/>
                  <a:ext cx="134759" cy="13475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 err="1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69CA5D-7B9C-A96E-DABB-DC01E1DCA39C}"/>
                  </a:ext>
                </a:extLst>
              </p:cNvPr>
              <p:cNvSpPr txBox="1"/>
              <p:nvPr/>
            </p:nvSpPr>
            <p:spPr>
              <a:xfrm>
                <a:off x="3958223" y="1443059"/>
                <a:ext cx="671979" cy="2862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R="0" lvl="0" indent="0" algn="r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  <a:latin typeface="Arial" charset="0"/>
                  </a:defRPr>
                </a:lvl1pPr>
              </a:lstStyle>
              <a:p>
                <a:pPr algn="ctr"/>
                <a:r>
                  <a:rPr lang="en-US" sz="1400" dirty="0"/>
                  <a:t>R-434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55D1980-FEA7-2A94-427A-60AFBC5D2653}"/>
                  </a:ext>
                </a:extLst>
              </p:cNvPr>
              <p:cNvSpPr txBox="1"/>
              <p:nvPr/>
            </p:nvSpPr>
            <p:spPr>
              <a:xfrm>
                <a:off x="5652790" y="1443059"/>
                <a:ext cx="671979" cy="2862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R="0" lvl="0" indent="0" algn="r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  <a:latin typeface="Arial" charset="0"/>
                  </a:defRPr>
                </a:lvl1pPr>
              </a:lstStyle>
              <a:p>
                <a:pPr algn="ctr"/>
                <a:r>
                  <a:rPr lang="en-US" sz="1400" dirty="0"/>
                  <a:t>R-454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223E96-D438-CF2B-2138-2E1E72088A56}"/>
                  </a:ext>
                </a:extLst>
              </p:cNvPr>
              <p:cNvSpPr txBox="1"/>
              <p:nvPr/>
            </p:nvSpPr>
            <p:spPr>
              <a:xfrm>
                <a:off x="7347355" y="1443059"/>
                <a:ext cx="671979" cy="2862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>
                <a:defPPr>
                  <a:defRPr lang="en-US"/>
                </a:defPPr>
                <a:lvl1pPr marR="0" lvl="0" indent="0" algn="r" eaLnBrk="0" fontAlgn="auto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kumimoji="0" sz="1200" b="1" u="none" strike="noStrike" cap="none" spc="0" normalizeH="0" baseline="0">
                    <a:ln>
                      <a:noFill/>
                    </a:ln>
                    <a:effectLst/>
                    <a:uLnTx/>
                    <a:uFillTx/>
                    <a:latin typeface="Arial" charset="0"/>
                  </a:defRPr>
                </a:lvl1pPr>
              </a:lstStyle>
              <a:p>
                <a:pPr algn="ctr"/>
                <a:r>
                  <a:rPr lang="en-US" sz="1400" dirty="0"/>
                  <a:t>R-494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9032700-3853-7B13-3C95-9744BEE6AB07}"/>
                  </a:ext>
                </a:extLst>
              </p:cNvPr>
              <p:cNvSpPr txBox="1"/>
              <p:nvPr/>
            </p:nvSpPr>
            <p:spPr>
              <a:xfrm>
                <a:off x="2932769" y="3152287"/>
                <a:ext cx="632609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charset="0"/>
                  </a:rPr>
                  <a:t>Yields</a:t>
                </a:r>
              </a:p>
            </p:txBody>
          </p:sp>
          <p:pic>
            <p:nvPicPr>
              <p:cNvPr id="29" name="Picture 28" descr="A black background with a black square&#10;&#10;Description automatically generated with medium confidence">
                <a:extLst>
                  <a:ext uri="{FF2B5EF4-FFF2-40B4-BE49-F238E27FC236}">
                    <a16:creationId xmlns:a16="http://schemas.microsoft.com/office/drawing/2014/main" id="{B59ECD49-E9C5-4B67-8A8E-DAFF7736B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5073" y="2843448"/>
                <a:ext cx="288000" cy="28800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2F29034-2437-2A11-067F-440897C9F3C1}"/>
                  </a:ext>
                </a:extLst>
              </p:cNvPr>
              <p:cNvSpPr txBox="1"/>
              <p:nvPr/>
            </p:nvSpPr>
            <p:spPr>
              <a:xfrm>
                <a:off x="2879421" y="2526049"/>
                <a:ext cx="739305" cy="2585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0" fontAlgn="auto" latinLnBrk="0" hangingPunct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1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charset="0"/>
                  </a:rPr>
                  <a:t>Activity</a:t>
                </a: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529E053-DA84-31EF-5F5A-A885BD8A0A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alphaModFix amt="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105073" y="2218394"/>
                <a:ext cx="288000" cy="288000"/>
              </a:xfrm>
              <a:prstGeom prst="rect">
                <a:avLst/>
              </a:prstGeom>
            </p:spPr>
          </p:pic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3A5D7D92-9099-9FC0-8C86-9A9278188A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90144" y="2006052"/>
                <a:ext cx="1710000" cy="0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73CDB4FA-9C6A-4FA9-28C7-695CD21C6E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284892" y="2006052"/>
                <a:ext cx="1710000" cy="0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80265468-2593-8922-3B08-019D99E1956A}"/>
              </a:ext>
            </a:extLst>
          </p:cNvPr>
          <p:cNvSpPr txBox="1"/>
          <p:nvPr/>
        </p:nvSpPr>
        <p:spPr>
          <a:xfrm>
            <a:off x="366035" y="4257498"/>
            <a:ext cx="1503426" cy="67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</a:rPr>
              <a:t>LEGACY</a:t>
            </a:r>
            <a:endParaRPr lang="en-US" sz="1400" dirty="0">
              <a:latin typeface="+mj-lt"/>
            </a:endParaRPr>
          </a:p>
          <a:p>
            <a:pPr marL="0" marR="0" lvl="0" indent="0" algn="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Standard</a:t>
            </a:r>
          </a:p>
          <a:p>
            <a:pPr marL="0" marR="0" lvl="0" indent="0" algn="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endParaRPr kumimoji="0" lang="en-US" sz="1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A93F0382-2330-AC3C-05A2-22BFBF731B43}"/>
              </a:ext>
            </a:extLst>
          </p:cNvPr>
          <p:cNvCxnSpPr>
            <a:cxnSpLocks/>
          </p:cNvCxnSpPr>
          <p:nvPr/>
        </p:nvCxnSpPr>
        <p:spPr>
          <a:xfrm>
            <a:off x="4294213" y="4012027"/>
            <a:ext cx="5118097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>
            <a:extLst>
              <a:ext uri="{FF2B5EF4-FFF2-40B4-BE49-F238E27FC236}">
                <a16:creationId xmlns:a16="http://schemas.microsoft.com/office/drawing/2014/main" id="{A4E5920F-069C-70BE-5767-197F12D8EAB7}"/>
              </a:ext>
            </a:extLst>
          </p:cNvPr>
          <p:cNvSpPr/>
          <p:nvPr/>
        </p:nvSpPr>
        <p:spPr>
          <a:xfrm>
            <a:off x="7638860" y="3944648"/>
            <a:ext cx="134759" cy="13475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2F0ECE79-E99A-FB55-B7DC-A90FC8D3966D}"/>
              </a:ext>
            </a:extLst>
          </p:cNvPr>
          <p:cNvSpPr/>
          <p:nvPr/>
        </p:nvSpPr>
        <p:spPr>
          <a:xfrm>
            <a:off x="4226834" y="3944648"/>
            <a:ext cx="134759" cy="13475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1F1710B8-0E39-0E48-A046-8577B7FDD68B}"/>
              </a:ext>
            </a:extLst>
          </p:cNvPr>
          <p:cNvSpPr/>
          <p:nvPr/>
        </p:nvSpPr>
        <p:spPr>
          <a:xfrm>
            <a:off x="5932847" y="3944648"/>
            <a:ext cx="134759" cy="13475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AF14C8E-633B-0CB8-95B6-0406461317F4}"/>
              </a:ext>
            </a:extLst>
          </p:cNvPr>
          <p:cNvSpPr txBox="1"/>
          <p:nvPr/>
        </p:nvSpPr>
        <p:spPr>
          <a:xfrm>
            <a:off x="3958223" y="3635575"/>
            <a:ext cx="671979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en-US" sz="1400" dirty="0"/>
              <a:t>R-234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699B402-5D3C-CB2D-4754-621CDFE1A082}"/>
              </a:ext>
            </a:extLst>
          </p:cNvPr>
          <p:cNvSpPr txBox="1"/>
          <p:nvPr/>
        </p:nvSpPr>
        <p:spPr>
          <a:xfrm>
            <a:off x="5652789" y="3635575"/>
            <a:ext cx="671979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en-US" sz="1400" dirty="0"/>
              <a:t>R-254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4A15490-8FC8-09B1-D875-F1AA499C97F8}"/>
              </a:ext>
            </a:extLst>
          </p:cNvPr>
          <p:cNvSpPr txBox="1"/>
          <p:nvPr/>
        </p:nvSpPr>
        <p:spPr>
          <a:xfrm>
            <a:off x="7347355" y="3635575"/>
            <a:ext cx="671979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en-US" sz="1400" dirty="0"/>
              <a:t>R-334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80BF781-38D8-C1B9-4416-66007A04C003}"/>
              </a:ext>
            </a:extLst>
          </p:cNvPr>
          <p:cNvSpPr txBox="1"/>
          <p:nvPr/>
        </p:nvSpPr>
        <p:spPr>
          <a:xfrm>
            <a:off x="2932769" y="5342595"/>
            <a:ext cx="63260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Yields</a:t>
            </a:r>
          </a:p>
        </p:txBody>
      </p:sp>
      <p:pic>
        <p:nvPicPr>
          <p:cNvPr id="80" name="Picture 7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C9E529B8-2D5C-49B2-2269-BD5ECEAF5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73" y="5033756"/>
            <a:ext cx="288000" cy="28800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A0A7F1E9-D401-1025-C884-54D821ADBABB}"/>
              </a:ext>
            </a:extLst>
          </p:cNvPr>
          <p:cNvSpPr txBox="1"/>
          <p:nvPr/>
        </p:nvSpPr>
        <p:spPr>
          <a:xfrm>
            <a:off x="2879421" y="4716357"/>
            <a:ext cx="739305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charset="0"/>
              </a:rPr>
              <a:t>Activity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391F1054-DEFE-9122-FC47-263A17B017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5073" y="4408702"/>
            <a:ext cx="288000" cy="288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:a16="http://schemas.microsoft.com/office/drawing/2014/main" id="{580AD7B2-9F47-89B2-BAAF-8C5E2E192E65}"/>
              </a:ext>
            </a:extLst>
          </p:cNvPr>
          <p:cNvSpPr txBox="1"/>
          <p:nvPr/>
        </p:nvSpPr>
        <p:spPr>
          <a:xfrm>
            <a:off x="9045992" y="3635575"/>
            <a:ext cx="732636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marR="0" lvl="0" indent="0" algn="r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u="none" strike="noStrike" cap="none" spc="0" normalizeH="0" baseline="0">
                <a:ln>
                  <a:noFill/>
                </a:ln>
                <a:effectLst/>
                <a:uLnTx/>
                <a:uFillTx/>
                <a:latin typeface="Arial" charset="0"/>
              </a:defRPr>
            </a:lvl1pPr>
          </a:lstStyle>
          <a:p>
            <a:pPr algn="ctr"/>
            <a:r>
              <a:rPr lang="en-US" sz="1400" dirty="0"/>
              <a:t>RMY-7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05F0052-D759-1D85-7411-93A0332848B8}"/>
              </a:ext>
            </a:extLst>
          </p:cNvPr>
          <p:cNvSpPr txBox="1"/>
          <p:nvPr/>
        </p:nvSpPr>
        <p:spPr>
          <a:xfrm>
            <a:off x="3833421" y="4151785"/>
            <a:ext cx="92204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150+ Units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4471F88-3D54-245A-195B-37FBE47F690E}"/>
              </a:ext>
            </a:extLst>
          </p:cNvPr>
          <p:cNvSpPr txBox="1"/>
          <p:nvPr/>
        </p:nvSpPr>
        <p:spPr>
          <a:xfrm>
            <a:off x="5586209" y="4151785"/>
            <a:ext cx="83708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30+ Units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562DEA7-C1A5-8DA9-9145-9D1CC806207C}"/>
              </a:ext>
            </a:extLst>
          </p:cNvPr>
          <p:cNvSpPr txBox="1"/>
          <p:nvPr/>
        </p:nvSpPr>
        <p:spPr>
          <a:xfrm>
            <a:off x="7288311" y="4151785"/>
            <a:ext cx="837089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40+ Units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347C85E7-292A-10B8-0EE6-57B1014F8248}"/>
              </a:ext>
            </a:extLst>
          </p:cNvPr>
          <p:cNvSpPr/>
          <p:nvPr/>
        </p:nvSpPr>
        <p:spPr>
          <a:xfrm>
            <a:off x="9344872" y="3944648"/>
            <a:ext cx="134759" cy="134759"/>
          </a:xfrm>
          <a:prstGeom prst="ellipse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E79334A-FE1D-D682-194C-B34F509E939F}"/>
              </a:ext>
            </a:extLst>
          </p:cNvPr>
          <p:cNvSpPr txBox="1"/>
          <p:nvPr/>
        </p:nvSpPr>
        <p:spPr>
          <a:xfrm>
            <a:off x="9120524" y="4151785"/>
            <a:ext cx="585417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 Unit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A9FEA16-CE53-1B82-AD73-89313C011861}"/>
              </a:ext>
            </a:extLst>
          </p:cNvPr>
          <p:cNvSpPr/>
          <p:nvPr/>
        </p:nvSpPr>
        <p:spPr>
          <a:xfrm>
            <a:off x="3742599" y="5088682"/>
            <a:ext cx="1120004" cy="368168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Good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3746DEAC-F28C-5849-D2A4-DD76A78C1C4A}"/>
              </a:ext>
            </a:extLst>
          </p:cNvPr>
          <p:cNvSpPr/>
          <p:nvPr/>
        </p:nvSpPr>
        <p:spPr>
          <a:xfrm>
            <a:off x="5448805" y="5088682"/>
            <a:ext cx="1120004" cy="368168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A3BC125-6BC8-CA68-4A60-80A3C7C5B477}"/>
              </a:ext>
            </a:extLst>
          </p:cNvPr>
          <p:cNvSpPr/>
          <p:nvPr/>
        </p:nvSpPr>
        <p:spPr>
          <a:xfrm>
            <a:off x="7155010" y="5088682"/>
            <a:ext cx="1120004" cy="368168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DA06FB7-EF06-AC96-E298-258834D42CD8}"/>
              </a:ext>
            </a:extLst>
          </p:cNvPr>
          <p:cNvSpPr/>
          <p:nvPr/>
        </p:nvSpPr>
        <p:spPr>
          <a:xfrm>
            <a:off x="7155010" y="4498523"/>
            <a:ext cx="1120004" cy="368168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8B9606E3-C4F1-9959-1CB1-9AE0B777BEBF}"/>
              </a:ext>
            </a:extLst>
          </p:cNvPr>
          <p:cNvSpPr/>
          <p:nvPr/>
        </p:nvSpPr>
        <p:spPr>
          <a:xfrm>
            <a:off x="5448805" y="4498523"/>
            <a:ext cx="1120004" cy="368168"/>
          </a:xfrm>
          <a:prstGeom prst="rect">
            <a:avLst/>
          </a:prstGeom>
          <a:solidFill>
            <a:schemeClr val="accent3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Better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AE209CC3-7BC4-E8F3-E6D9-170D9CB3C619}"/>
              </a:ext>
            </a:extLst>
          </p:cNvPr>
          <p:cNvSpPr/>
          <p:nvPr/>
        </p:nvSpPr>
        <p:spPr>
          <a:xfrm>
            <a:off x="3742599" y="4498523"/>
            <a:ext cx="1120004" cy="368168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57CD7D9C-3B02-39DF-4ACF-AB7021C43689}"/>
              </a:ext>
            </a:extLst>
          </p:cNvPr>
          <p:cNvSpPr/>
          <p:nvPr/>
        </p:nvSpPr>
        <p:spPr>
          <a:xfrm>
            <a:off x="8852308" y="5088682"/>
            <a:ext cx="1120004" cy="368168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Best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C4454F5B-BBB4-5C67-D96F-A80F0428B3A7}"/>
              </a:ext>
            </a:extLst>
          </p:cNvPr>
          <p:cNvSpPr/>
          <p:nvPr/>
        </p:nvSpPr>
        <p:spPr>
          <a:xfrm>
            <a:off x="8852308" y="4498523"/>
            <a:ext cx="1120004" cy="368168"/>
          </a:xfrm>
          <a:prstGeom prst="rect">
            <a:avLst/>
          </a:prstGeom>
          <a:solidFill>
            <a:schemeClr val="accent6"/>
          </a:solidFill>
          <a:ln w="127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68562" tIns="34281" rIns="68562" bIns="3428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OK</a:t>
            </a: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0689BE00-7509-2358-D054-B48164B40FD5}"/>
              </a:ext>
            </a:extLst>
          </p:cNvPr>
          <p:cNvCxnSpPr>
            <a:cxnSpLocks/>
          </p:cNvCxnSpPr>
          <p:nvPr/>
        </p:nvCxnSpPr>
        <p:spPr>
          <a:xfrm flipV="1">
            <a:off x="4288260" y="3449340"/>
            <a:ext cx="0" cy="18623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CCDB6185-8890-88CA-668A-B72011E44B7A}"/>
              </a:ext>
            </a:extLst>
          </p:cNvPr>
          <p:cNvCxnSpPr>
            <a:cxnSpLocks/>
          </p:cNvCxnSpPr>
          <p:nvPr/>
        </p:nvCxnSpPr>
        <p:spPr>
          <a:xfrm flipV="1">
            <a:off x="5988778" y="3449340"/>
            <a:ext cx="0" cy="18623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0A6B7C6-F33A-6DAC-6D87-9F375B1EEE55}"/>
              </a:ext>
            </a:extLst>
          </p:cNvPr>
          <p:cNvCxnSpPr>
            <a:cxnSpLocks/>
          </p:cNvCxnSpPr>
          <p:nvPr/>
        </p:nvCxnSpPr>
        <p:spPr>
          <a:xfrm flipV="1">
            <a:off x="7680446" y="3449340"/>
            <a:ext cx="0" cy="18623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riangle 119">
            <a:extLst>
              <a:ext uri="{FF2B5EF4-FFF2-40B4-BE49-F238E27FC236}">
                <a16:creationId xmlns:a16="http://schemas.microsoft.com/office/drawing/2014/main" id="{163F1040-226B-84D1-5674-041DC388BC6F}"/>
              </a:ext>
            </a:extLst>
          </p:cNvPr>
          <p:cNvSpPr/>
          <p:nvPr/>
        </p:nvSpPr>
        <p:spPr>
          <a:xfrm rot="5400000">
            <a:off x="2058376" y="2101019"/>
            <a:ext cx="471599" cy="19819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121" name="Triangle 120">
            <a:extLst>
              <a:ext uri="{FF2B5EF4-FFF2-40B4-BE49-F238E27FC236}">
                <a16:creationId xmlns:a16="http://schemas.microsoft.com/office/drawing/2014/main" id="{70C0F54C-F5C9-6FD2-4305-22236BD070D6}"/>
              </a:ext>
            </a:extLst>
          </p:cNvPr>
          <p:cNvSpPr/>
          <p:nvPr/>
        </p:nvSpPr>
        <p:spPr>
          <a:xfrm rot="5400000">
            <a:off x="2058376" y="4453602"/>
            <a:ext cx="471599" cy="198199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64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CB6CB-6B13-3868-F8FB-CDD39757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4C3EC5B3-7D65-70CB-0A14-6D7D616AAD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28800" y="3050598"/>
            <a:ext cx="8534400" cy="71091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47471964-9BB0-8F57-090B-8EFE669067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828800" y="3242469"/>
            <a:ext cx="8534400" cy="373062"/>
          </a:xfrm>
        </p:spPr>
        <p:txBody>
          <a:bodyPr/>
          <a:lstStyle/>
          <a:p>
            <a:r>
              <a:rPr lang="en-US" dirty="0"/>
              <a:t>UOP MEROX NEW PRODUCT OFFERING: </a:t>
            </a:r>
            <a:br>
              <a:rPr lang="en-US" dirty="0"/>
            </a:br>
            <a:r>
              <a:rPr lang="en-US" dirty="0"/>
              <a:t>EMULSION BREAKER</a:t>
            </a:r>
          </a:p>
        </p:txBody>
      </p:sp>
    </p:spTree>
    <p:extLst>
      <p:ext uri="{BB962C8B-B14F-4D97-AF65-F5344CB8AC3E}">
        <p14:creationId xmlns:p14="http://schemas.microsoft.com/office/powerpoint/2010/main" val="38787941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C5D81-5024-99E8-D8EB-56317022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CD9C3B-FA07-21BC-0EAE-61BCF83F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70000"/>
              </a:lnSpc>
            </a:pPr>
            <a:r>
              <a:rPr lang="en-US" sz="2500" dirty="0">
                <a:solidFill>
                  <a:srgbClr val="DC202E"/>
                </a:solidFill>
              </a:rPr>
              <a:t>PROBLEM</a:t>
            </a:r>
            <a:br>
              <a:rPr lang="en-US" dirty="0"/>
            </a:br>
            <a:r>
              <a:rPr lang="en-US" sz="3500" dirty="0"/>
              <a:t>Emulsions &amp; Carryover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2A2D98-2204-8E8C-8230-7267E7F44A0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UOP has a solution</a:t>
            </a:r>
          </a:p>
        </p:txBody>
      </p:sp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BB04728A-6547-550F-6C89-6BDD5DC689AA}"/>
              </a:ext>
            </a:extLst>
          </p:cNvPr>
          <p:cNvSpPr txBox="1">
            <a:spLocks/>
          </p:cNvSpPr>
          <p:nvPr/>
        </p:nvSpPr>
        <p:spPr>
          <a:xfrm>
            <a:off x="358819" y="1413074"/>
            <a:ext cx="5489645" cy="37144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DC202E"/>
                </a:solidFill>
                <a:latin typeface="+mj-lt"/>
              </a:rPr>
              <a:t>PROBLEM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15-20% of global customers face issues with emulsions &amp; carryover in liquid-liquid systems (LPG Amine Absorbers &amp; Merox Extractors) with no effective solution resulting in…</a:t>
            </a:r>
            <a:endParaRPr lang="en-US" sz="1600" i="1" dirty="0"/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Reduced, bottlenecked production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Increased caustic and amine waste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600" dirty="0">
                <a:solidFill>
                  <a:srgbClr val="DC202E"/>
                </a:solidFill>
                <a:latin typeface="+mj-lt"/>
              </a:rPr>
              <a:t>ROOT CAUSE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Rich caustic samples typically exhibit emulsions indicating</a:t>
            </a:r>
            <a:br>
              <a:rPr lang="en-US" sz="1400" dirty="0"/>
            </a:br>
            <a:r>
              <a:rPr lang="en-US" sz="1400" dirty="0"/>
              <a:t>a feed component is causing the emulsion and carryover.</a:t>
            </a:r>
            <a:br>
              <a:rPr lang="en-US" sz="1400" dirty="0"/>
            </a:br>
            <a:r>
              <a:rPr lang="en-US" sz="1400" dirty="0"/>
              <a:t>Contaminants can include: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Fines from catalyst or corrosion product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Carboxylic acids like formic acid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Alcohols like menthol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Corrosion inhibitors </a:t>
            </a:r>
          </a:p>
        </p:txBody>
      </p:sp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E3536099-5151-4AC2-E341-52076176F3C2}"/>
              </a:ext>
            </a:extLst>
          </p:cNvPr>
          <p:cNvSpPr txBox="1">
            <a:spLocks/>
          </p:cNvSpPr>
          <p:nvPr/>
        </p:nvSpPr>
        <p:spPr>
          <a:xfrm>
            <a:off x="6315668" y="1413074"/>
            <a:ext cx="5489645" cy="1500411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DC202E"/>
                </a:solidFill>
                <a:latin typeface="+mj-lt"/>
              </a:rPr>
              <a:t>NO EFFECTIVE SOLUTION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US" sz="1400" dirty="0"/>
              <a:t>Customers have tried several solutions without successful resolution because the root cause of feed contaminants is</a:t>
            </a:r>
            <a:br>
              <a:rPr lang="en-US" sz="1400" dirty="0"/>
            </a:br>
            <a:r>
              <a:rPr lang="en-US" sz="1400" dirty="0"/>
              <a:t>not being addressed. Examples include: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Increase diameter of amine absorber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Increase residence time in inlet and outlet weirs on trays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Further reduce tray hole velocities </a:t>
            </a:r>
          </a:p>
        </p:txBody>
      </p:sp>
    </p:spTree>
    <p:extLst>
      <p:ext uri="{BB962C8B-B14F-4D97-AF65-F5344CB8AC3E}">
        <p14:creationId xmlns:p14="http://schemas.microsoft.com/office/powerpoint/2010/main" val="38898612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C5D81-5024-99E8-D8EB-56317022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575BEB0-635B-60F4-9970-7A340DBDB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66324" y="1474031"/>
            <a:ext cx="6059351" cy="436273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F44F3CE-4ECD-5195-AC83-D25598425A70}"/>
              </a:ext>
            </a:extLst>
          </p:cNvPr>
          <p:cNvSpPr txBox="1">
            <a:spLocks/>
          </p:cNvSpPr>
          <p:nvPr/>
        </p:nvSpPr>
        <p:spPr>
          <a:xfrm>
            <a:off x="358819" y="427059"/>
            <a:ext cx="11446494" cy="6817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500" dirty="0">
                <a:solidFill>
                  <a:srgbClr val="DC202E"/>
                </a:solidFill>
              </a:rPr>
              <a:t>Solution</a:t>
            </a:r>
            <a:br>
              <a:rPr lang="en-US" dirty="0"/>
            </a:br>
            <a:r>
              <a:rPr lang="en-US" sz="3500" dirty="0"/>
              <a:t>UOP EMULSION BREAKER </a:t>
            </a:r>
          </a:p>
        </p:txBody>
      </p:sp>
    </p:spTree>
    <p:extLst>
      <p:ext uri="{BB962C8B-B14F-4D97-AF65-F5344CB8AC3E}">
        <p14:creationId xmlns:p14="http://schemas.microsoft.com/office/powerpoint/2010/main" val="918766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C5D81-5024-99E8-D8EB-56317022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70707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70707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F44F3CE-4ECD-5195-AC83-D25598425A70}"/>
              </a:ext>
            </a:extLst>
          </p:cNvPr>
          <p:cNvSpPr txBox="1">
            <a:spLocks/>
          </p:cNvSpPr>
          <p:nvPr/>
        </p:nvSpPr>
        <p:spPr>
          <a:xfrm>
            <a:off x="358819" y="427059"/>
            <a:ext cx="11446494" cy="6817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200" kern="1200" cap="all" spc="-1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70000"/>
              </a:lnSpc>
            </a:pPr>
            <a:r>
              <a:rPr lang="en-US" sz="2500" dirty="0">
                <a:solidFill>
                  <a:srgbClr val="DC202E"/>
                </a:solidFill>
              </a:rPr>
              <a:t>Solution</a:t>
            </a:r>
            <a:br>
              <a:rPr lang="en-US" dirty="0"/>
            </a:br>
            <a:r>
              <a:rPr lang="en-US" sz="3500" dirty="0"/>
              <a:t>UOP EMULSION BREAKER </a:t>
            </a:r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FA421E5A-D677-E945-95A9-FA5EDF5FEE4B}"/>
              </a:ext>
            </a:extLst>
          </p:cNvPr>
          <p:cNvSpPr txBox="1">
            <a:spLocks/>
          </p:cNvSpPr>
          <p:nvPr/>
        </p:nvSpPr>
        <p:spPr>
          <a:xfrm>
            <a:off x="272755" y="1488379"/>
            <a:ext cx="5489645" cy="453529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DC202E"/>
              </a:solidFill>
            </a:endParaRP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OPERATIONAL BENEFITS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Increase throughput of Amine Absorber &amp; Extraction Merox without revamp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Minimize effect of contaminants from Coker, high severity FCC operation, &amp; FCC co-processing 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Less operator intervention required </a:t>
            </a:r>
          </a:p>
          <a:p>
            <a:endParaRPr lang="en-US" sz="1600" dirty="0"/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SUSTAINABILITY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Less waste (amine, caustic, in downstream units)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9" name="Content Placeholder 9">
            <a:extLst>
              <a:ext uri="{FF2B5EF4-FFF2-40B4-BE49-F238E27FC236}">
                <a16:creationId xmlns:a16="http://schemas.microsoft.com/office/drawing/2014/main" id="{59433800-38C8-CE92-ECAE-1CF02130210C}"/>
              </a:ext>
            </a:extLst>
          </p:cNvPr>
          <p:cNvSpPr txBox="1">
            <a:spLocks/>
          </p:cNvSpPr>
          <p:nvPr/>
        </p:nvSpPr>
        <p:spPr>
          <a:xfrm>
            <a:off x="6229603" y="1488379"/>
            <a:ext cx="5489645" cy="3631763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3429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‒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44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3420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00" b="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endParaRPr lang="en-US" sz="1600" dirty="0">
              <a:solidFill>
                <a:srgbClr val="DC202E"/>
              </a:solidFill>
              <a:latin typeface="+mj-lt"/>
            </a:endParaRPr>
          </a:p>
          <a:p>
            <a:pPr>
              <a:spcAft>
                <a:spcPts val="300"/>
              </a:spcAft>
            </a:pPr>
            <a:endParaRPr lang="en-US" sz="1600" dirty="0">
              <a:solidFill>
                <a:srgbClr val="DC202E"/>
              </a:solidFill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COMMERCIALLY PROVEN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Successful commercial use and commercial customer trial </a:t>
            </a:r>
          </a:p>
          <a:p>
            <a:pPr marL="268288" indent="-268288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Emulsion breakers remain in the hydrocarbon phase </a:t>
            </a:r>
          </a:p>
          <a:p>
            <a:pPr marL="979488" lvl="2" indent="-260350">
              <a:buClr>
                <a:schemeClr val="accent1"/>
              </a:buClr>
            </a:pPr>
            <a:r>
              <a:rPr lang="en-US" sz="1200" dirty="0"/>
              <a:t>Compatible with downstream refining processes </a:t>
            </a:r>
          </a:p>
          <a:p>
            <a:pPr marL="979488" lvl="2" indent="-260350">
              <a:buClr>
                <a:schemeClr val="accent1"/>
              </a:buClr>
            </a:pPr>
            <a:r>
              <a:rPr lang="en-US" sz="1200" dirty="0"/>
              <a:t>Thermally stable </a:t>
            </a:r>
          </a:p>
          <a:p>
            <a:pPr marL="979488" lvl="2" indent="-260350">
              <a:spcAft>
                <a:spcPts val="300"/>
              </a:spcAft>
              <a:buClr>
                <a:schemeClr val="accent1"/>
              </a:buClr>
            </a:pPr>
            <a:r>
              <a:rPr lang="en-US" sz="1200" dirty="0"/>
              <a:t>Do not affect product quality</a:t>
            </a:r>
          </a:p>
          <a:p>
            <a:pPr marL="268288" indent="-268288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Easy online installation &amp; skid design </a:t>
            </a:r>
          </a:p>
          <a:p>
            <a:pPr>
              <a:spcAft>
                <a:spcPts val="300"/>
              </a:spcAft>
            </a:pPr>
            <a:endParaRPr lang="en-US" sz="1600" dirty="0">
              <a:solidFill>
                <a:srgbClr val="DC202E"/>
              </a:solidFill>
              <a:latin typeface="+mj-lt"/>
            </a:endParaRPr>
          </a:p>
          <a:p>
            <a:pPr>
              <a:spcAft>
                <a:spcPts val="300"/>
              </a:spcAft>
            </a:pPr>
            <a:r>
              <a:rPr lang="en-US" sz="1600" dirty="0">
                <a:solidFill>
                  <a:srgbClr val="DC202E"/>
                </a:solidFill>
                <a:latin typeface="+mj-lt"/>
              </a:rPr>
              <a:t>DIVERSE PORTFOLIO</a:t>
            </a:r>
          </a:p>
          <a:p>
            <a:pPr marL="268288" indent="-268288">
              <a:spcAft>
                <a:spcPts val="3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400" b="0" dirty="0"/>
              <a:t>Address many different emulsion types &amp; applications </a:t>
            </a:r>
          </a:p>
          <a:p>
            <a:pPr marL="979488" lvl="2" indent="-260350">
              <a:buClr>
                <a:schemeClr val="accent1"/>
              </a:buClr>
            </a:pPr>
            <a:r>
              <a:rPr lang="en-US" sz="1200" dirty="0"/>
              <a:t>Sour water strippers </a:t>
            </a:r>
          </a:p>
          <a:p>
            <a:pPr marL="979488" lvl="2" indent="-260350">
              <a:buClr>
                <a:schemeClr val="accent1"/>
              </a:buClr>
            </a:pPr>
            <a:r>
              <a:rPr lang="en-US" sz="1200" dirty="0"/>
              <a:t>Amine Units &amp; LPG </a:t>
            </a:r>
          </a:p>
          <a:p>
            <a:pPr marL="979488" lvl="2" indent="-260350">
              <a:buClr>
                <a:schemeClr val="accent1"/>
              </a:buClr>
            </a:pPr>
            <a:r>
              <a:rPr lang="en-US" sz="1200" dirty="0"/>
              <a:t>Caustic Units </a:t>
            </a:r>
          </a:p>
          <a:p>
            <a:endParaRPr lang="en-US" sz="1600" dirty="0"/>
          </a:p>
          <a:p>
            <a:endParaRPr lang="en-US" sz="1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F7B0A4-E6C3-836A-DEFA-DA4E0E4E583D}"/>
              </a:ext>
            </a:extLst>
          </p:cNvPr>
          <p:cNvSpPr txBox="1"/>
          <p:nvPr/>
        </p:nvSpPr>
        <p:spPr>
          <a:xfrm>
            <a:off x="272754" y="1343991"/>
            <a:ext cx="109495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Injection of UOP emulsion breaker upstream of process unit reduce emulsions &amp; carryover </a:t>
            </a:r>
          </a:p>
        </p:txBody>
      </p:sp>
    </p:spTree>
    <p:extLst>
      <p:ext uri="{BB962C8B-B14F-4D97-AF65-F5344CB8AC3E}">
        <p14:creationId xmlns:p14="http://schemas.microsoft.com/office/powerpoint/2010/main" val="3795577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BE75AD-B243-AEF3-C86D-E79BC4BED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4EC18-1D2B-4535-B738-0E53AFE26620}" type="slidenum">
              <a:rPr lang="en-US" smtClean="0"/>
              <a:t>8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DEF76B-36B6-808E-96AD-FE1767741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Shake test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93579-F691-7891-22F6-A6AF8B560A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With Emulsion Breaker the lab trial indicated 5x faster separation of HC and aqueous phase</a:t>
            </a:r>
          </a:p>
        </p:txBody>
      </p:sp>
      <p:pic>
        <p:nvPicPr>
          <p:cNvPr id="5" name="Picture 4" descr="A row of test tubes&#10;&#10;Description automatically generated with low confidence">
            <a:extLst>
              <a:ext uri="{FF2B5EF4-FFF2-40B4-BE49-F238E27FC236}">
                <a16:creationId xmlns:a16="http://schemas.microsoft.com/office/drawing/2014/main" id="{7D45119A-171B-5847-5B18-4E86E03DF5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9112" y="1277196"/>
            <a:ext cx="2877888" cy="1618812"/>
          </a:xfrm>
          <a:prstGeom prst="rect">
            <a:avLst/>
          </a:prstGeom>
        </p:spPr>
      </p:pic>
      <p:pic>
        <p:nvPicPr>
          <p:cNvPr id="6" name="Picture 5" descr="A picture containing text, indoor, shelf, lined&#10;&#10;Description automatically generated">
            <a:extLst>
              <a:ext uri="{FF2B5EF4-FFF2-40B4-BE49-F238E27FC236}">
                <a16:creationId xmlns:a16="http://schemas.microsoft.com/office/drawing/2014/main" id="{BAD63381-C36D-1ACC-7DA4-CAA015B7B1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187" y="1276602"/>
            <a:ext cx="2880000" cy="1620000"/>
          </a:xfrm>
          <a:prstGeom prst="rect">
            <a:avLst/>
          </a:prstGeom>
        </p:spPr>
      </p:pic>
      <p:pic>
        <p:nvPicPr>
          <p:cNvPr id="7" name="Picture 6" descr="A picture containing text, indoor, counter, shelf&#10;&#10;Description automatically generated">
            <a:extLst>
              <a:ext uri="{FF2B5EF4-FFF2-40B4-BE49-F238E27FC236}">
                <a16:creationId xmlns:a16="http://schemas.microsoft.com/office/drawing/2014/main" id="{DCD36080-ACF0-644A-8FD1-B77B4A28BF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48187" y="3592626"/>
            <a:ext cx="2880000" cy="1620000"/>
          </a:xfrm>
          <a:prstGeom prst="rect">
            <a:avLst/>
          </a:prstGeom>
        </p:spPr>
      </p:pic>
      <p:pic>
        <p:nvPicPr>
          <p:cNvPr id="8" name="Picture 7" descr="A picture containing text, indoor, shelf, different&#10;&#10;Description automatically generated">
            <a:extLst>
              <a:ext uri="{FF2B5EF4-FFF2-40B4-BE49-F238E27FC236}">
                <a16:creationId xmlns:a16="http://schemas.microsoft.com/office/drawing/2014/main" id="{1542AF17-1D5A-6FA1-3910-9CA9D62778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57010" y="3592631"/>
            <a:ext cx="2879984" cy="1619991"/>
          </a:xfrm>
          <a:prstGeom prst="rect">
            <a:avLst/>
          </a:prstGeom>
        </p:spPr>
      </p:pic>
      <p:pic>
        <p:nvPicPr>
          <p:cNvPr id="9" name="Picture 8" descr="A picture containing text, indoor, shelf, several&#10;&#10;Description automatically generated">
            <a:extLst>
              <a:ext uri="{FF2B5EF4-FFF2-40B4-BE49-F238E27FC236}">
                <a16:creationId xmlns:a16="http://schemas.microsoft.com/office/drawing/2014/main" id="{2C412BE1-7925-EB9A-57F7-62B6697708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851" y="3592626"/>
            <a:ext cx="2880000" cy="162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C966DBE-2D1A-A7F9-7836-23AB6FB0494C}"/>
              </a:ext>
            </a:extLst>
          </p:cNvPr>
          <p:cNvSpPr txBox="1"/>
          <p:nvPr/>
        </p:nvSpPr>
        <p:spPr>
          <a:xfrm>
            <a:off x="1573669" y="3020375"/>
            <a:ext cx="1068512" cy="2636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Time: 0 sec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9D980A-5341-15EE-ABC9-9E7CD71B63A0}"/>
              </a:ext>
            </a:extLst>
          </p:cNvPr>
          <p:cNvSpPr txBox="1"/>
          <p:nvPr/>
        </p:nvSpPr>
        <p:spPr>
          <a:xfrm>
            <a:off x="5163800" y="3020375"/>
            <a:ext cx="1068512" cy="2636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Time: 5 sec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EAA9EA-C142-610D-0E81-2E627EC2BF6F}"/>
              </a:ext>
            </a:extLst>
          </p:cNvPr>
          <p:cNvSpPr txBox="1"/>
          <p:nvPr/>
        </p:nvSpPr>
        <p:spPr>
          <a:xfrm>
            <a:off x="5162746" y="5333856"/>
            <a:ext cx="1068512" cy="34134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200" b="1"/>
            </a:lvl1pPr>
          </a:lstStyle>
          <a:p>
            <a:r>
              <a:rPr lang="en-US"/>
              <a:t>Time: 40 sec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636A2-90B6-B10D-6DB0-15DCA9D8B3D9}"/>
              </a:ext>
            </a:extLst>
          </p:cNvPr>
          <p:cNvSpPr txBox="1"/>
          <p:nvPr/>
        </p:nvSpPr>
        <p:spPr>
          <a:xfrm>
            <a:off x="8753931" y="5333856"/>
            <a:ext cx="1068512" cy="2636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200" b="1"/>
            </a:lvl1pPr>
          </a:lstStyle>
          <a:p>
            <a:r>
              <a:rPr lang="en-US" dirty="0"/>
              <a:t>Time: 15 sec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B9AEAC-DFA7-7D08-D4B7-B8FA0821750D}"/>
              </a:ext>
            </a:extLst>
          </p:cNvPr>
          <p:cNvSpPr txBox="1"/>
          <p:nvPr/>
        </p:nvSpPr>
        <p:spPr>
          <a:xfrm>
            <a:off x="8753931" y="3020375"/>
            <a:ext cx="1068512" cy="263692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200" b="1" dirty="0"/>
              <a:t>Time: 10 sec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295CF8-CFCB-9A6A-0250-CA4A3E2B8800}"/>
              </a:ext>
            </a:extLst>
          </p:cNvPr>
          <p:cNvSpPr txBox="1"/>
          <p:nvPr/>
        </p:nvSpPr>
        <p:spPr>
          <a:xfrm>
            <a:off x="1573595" y="5333856"/>
            <a:ext cx="1068512" cy="341349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200" b="1"/>
            </a:lvl1pPr>
          </a:lstStyle>
          <a:p>
            <a:r>
              <a:rPr lang="en-US"/>
              <a:t>Time: 75 sec</a:t>
            </a:r>
          </a:p>
        </p:txBody>
      </p:sp>
      <p:pic>
        <p:nvPicPr>
          <p:cNvPr id="21" name="Picture 2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147B691-D796-1615-7813-6161F18FBF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" r="3976"/>
          <a:stretch/>
        </p:blipFill>
        <p:spPr>
          <a:xfrm>
            <a:off x="667851" y="1276602"/>
            <a:ext cx="2880000" cy="162000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EEC44F4-C6ED-01CF-BEA7-238F1539D0E0}"/>
              </a:ext>
            </a:extLst>
          </p:cNvPr>
          <p:cNvSpPr txBox="1"/>
          <p:nvPr/>
        </p:nvSpPr>
        <p:spPr>
          <a:xfrm>
            <a:off x="1012012" y="979414"/>
            <a:ext cx="749195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EB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0A28EFF-7A3E-72BE-F4A8-EFD13D6234DC}"/>
              </a:ext>
            </a:extLst>
          </p:cNvPr>
          <p:cNvGrpSpPr/>
          <p:nvPr/>
        </p:nvGrpSpPr>
        <p:grpSpPr>
          <a:xfrm rot="16200000">
            <a:off x="1202139" y="1000847"/>
            <a:ext cx="368943" cy="676571"/>
            <a:chOff x="6016875" y="496896"/>
            <a:chExt cx="368943" cy="51138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53C9527-925A-798A-CC8C-29DD3610A17B}"/>
                </a:ext>
              </a:extLst>
            </p:cNvPr>
            <p:cNvCxnSpPr>
              <a:cxnSpLocks/>
            </p:cNvCxnSpPr>
            <p:nvPr/>
          </p:nvCxnSpPr>
          <p:spPr>
            <a:xfrm>
              <a:off x="6185515" y="752587"/>
              <a:ext cx="20030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Bracket 36">
              <a:extLst>
                <a:ext uri="{FF2B5EF4-FFF2-40B4-BE49-F238E27FC236}">
                  <a16:creationId xmlns:a16="http://schemas.microsoft.com/office/drawing/2014/main" id="{0A3411DB-9D9B-7F06-F2CC-26F8CA4E4E4A}"/>
                </a:ext>
              </a:extLst>
            </p:cNvPr>
            <p:cNvSpPr/>
            <p:nvPr/>
          </p:nvSpPr>
          <p:spPr>
            <a:xfrm>
              <a:off x="6016875" y="496896"/>
              <a:ext cx="158249" cy="511381"/>
            </a:xfrm>
            <a:prstGeom prst="rightBracket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6FFA1450-4308-545E-2A0A-96C5D9F35248}"/>
              </a:ext>
            </a:extLst>
          </p:cNvPr>
          <p:cNvSpPr txBox="1"/>
          <p:nvPr/>
        </p:nvSpPr>
        <p:spPr>
          <a:xfrm>
            <a:off x="2337713" y="977906"/>
            <a:ext cx="749195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EB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FEE0F1B-0F23-DDD1-8CE5-A3BBBE210DE8}"/>
              </a:ext>
            </a:extLst>
          </p:cNvPr>
          <p:cNvGrpSpPr/>
          <p:nvPr/>
        </p:nvGrpSpPr>
        <p:grpSpPr>
          <a:xfrm rot="16200000">
            <a:off x="2527840" y="999339"/>
            <a:ext cx="368943" cy="676571"/>
            <a:chOff x="6016875" y="496896"/>
            <a:chExt cx="368943" cy="511381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B566FE45-BC51-EB98-5741-7282BD943B2F}"/>
                </a:ext>
              </a:extLst>
            </p:cNvPr>
            <p:cNvCxnSpPr>
              <a:cxnSpLocks/>
            </p:cNvCxnSpPr>
            <p:nvPr/>
          </p:nvCxnSpPr>
          <p:spPr>
            <a:xfrm>
              <a:off x="6185515" y="752587"/>
              <a:ext cx="200303" cy="0"/>
            </a:xfrm>
            <a:prstGeom prst="line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Bracket 40">
              <a:extLst>
                <a:ext uri="{FF2B5EF4-FFF2-40B4-BE49-F238E27FC236}">
                  <a16:creationId xmlns:a16="http://schemas.microsoft.com/office/drawing/2014/main" id="{49C24A5B-3D0A-1D67-2578-1F9D237E768C}"/>
                </a:ext>
              </a:extLst>
            </p:cNvPr>
            <p:cNvSpPr/>
            <p:nvPr/>
          </p:nvSpPr>
          <p:spPr>
            <a:xfrm>
              <a:off x="6016875" y="496896"/>
              <a:ext cx="158249" cy="511381"/>
            </a:xfrm>
            <a:prstGeom prst="rightBracket">
              <a:avLst/>
            </a:prstGeom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94B05128-2F95-8812-F4D8-D8E75839AF94}"/>
              </a:ext>
            </a:extLst>
          </p:cNvPr>
          <p:cNvSpPr txBox="1"/>
          <p:nvPr/>
        </p:nvSpPr>
        <p:spPr>
          <a:xfrm>
            <a:off x="1691689" y="976873"/>
            <a:ext cx="749195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Without EB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3123A13-983F-ED97-0F76-D0B61FA9C665}"/>
              </a:ext>
            </a:extLst>
          </p:cNvPr>
          <p:cNvCxnSpPr>
            <a:cxnSpLocks/>
          </p:cNvCxnSpPr>
          <p:nvPr/>
        </p:nvCxnSpPr>
        <p:spPr>
          <a:xfrm>
            <a:off x="2066286" y="1158220"/>
            <a:ext cx="0" cy="345731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riangle 51">
            <a:extLst>
              <a:ext uri="{FF2B5EF4-FFF2-40B4-BE49-F238E27FC236}">
                <a16:creationId xmlns:a16="http://schemas.microsoft.com/office/drawing/2014/main" id="{D8B77669-5053-90E2-AB61-D986FED4676D}"/>
              </a:ext>
            </a:extLst>
          </p:cNvPr>
          <p:cNvSpPr/>
          <p:nvPr/>
        </p:nvSpPr>
        <p:spPr>
          <a:xfrm rot="5400000">
            <a:off x="3746909" y="1993730"/>
            <a:ext cx="471599" cy="19819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3" name="Triangle 52">
            <a:extLst>
              <a:ext uri="{FF2B5EF4-FFF2-40B4-BE49-F238E27FC236}">
                <a16:creationId xmlns:a16="http://schemas.microsoft.com/office/drawing/2014/main" id="{5DBC6832-BDDA-9B65-5505-AE44E7BD2B17}"/>
              </a:ext>
            </a:extLst>
          </p:cNvPr>
          <p:cNvSpPr/>
          <p:nvPr/>
        </p:nvSpPr>
        <p:spPr>
          <a:xfrm rot="5400000">
            <a:off x="7265894" y="1993730"/>
            <a:ext cx="471599" cy="19819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4" name="Triangle 53">
            <a:extLst>
              <a:ext uri="{FF2B5EF4-FFF2-40B4-BE49-F238E27FC236}">
                <a16:creationId xmlns:a16="http://schemas.microsoft.com/office/drawing/2014/main" id="{32794EF6-61A6-2A5F-9D73-D6D9244B7E9A}"/>
              </a:ext>
            </a:extLst>
          </p:cNvPr>
          <p:cNvSpPr/>
          <p:nvPr/>
        </p:nvSpPr>
        <p:spPr>
          <a:xfrm rot="10800000">
            <a:off x="9052387" y="3263106"/>
            <a:ext cx="471599" cy="19819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5" name="Triangle 54">
            <a:extLst>
              <a:ext uri="{FF2B5EF4-FFF2-40B4-BE49-F238E27FC236}">
                <a16:creationId xmlns:a16="http://schemas.microsoft.com/office/drawing/2014/main" id="{F3680A88-8D93-BD9B-E8C3-EB121AF84933}"/>
              </a:ext>
            </a:extLst>
          </p:cNvPr>
          <p:cNvSpPr/>
          <p:nvPr/>
        </p:nvSpPr>
        <p:spPr>
          <a:xfrm rot="16200000" flipH="1">
            <a:off x="3647809" y="4325105"/>
            <a:ext cx="471599" cy="19819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  <p:sp>
        <p:nvSpPr>
          <p:cNvPr id="56" name="Triangle 55">
            <a:extLst>
              <a:ext uri="{FF2B5EF4-FFF2-40B4-BE49-F238E27FC236}">
                <a16:creationId xmlns:a16="http://schemas.microsoft.com/office/drawing/2014/main" id="{B2491EC4-6A3A-6949-E245-AED390EB1858}"/>
              </a:ext>
            </a:extLst>
          </p:cNvPr>
          <p:cNvSpPr/>
          <p:nvPr/>
        </p:nvSpPr>
        <p:spPr>
          <a:xfrm rot="16200000" flipH="1">
            <a:off x="7231342" y="4325105"/>
            <a:ext cx="471599" cy="198199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60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CB6CB-6B13-3868-F8FB-CDD39757C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94EC18-1D2B-4535-B738-0E53AFE26620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68F7D-D567-BE06-077F-88552BCFAD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D6E343-89BB-05D5-83F7-21575337991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UOP MEROX: MERCAPTIDE SENSORS</a:t>
            </a:r>
          </a:p>
        </p:txBody>
      </p:sp>
    </p:spTree>
    <p:extLst>
      <p:ext uri="{BB962C8B-B14F-4D97-AF65-F5344CB8AC3E}">
        <p14:creationId xmlns:p14="http://schemas.microsoft.com/office/powerpoint/2010/main" val="41120010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MnLk4GKOP9sp5oC.qa7h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yi0RIqnIpWd6O6m024gew"/>
</p:tagLst>
</file>

<file path=ppt/theme/theme1.xml><?xml version="1.0" encoding="utf-8"?>
<a:theme xmlns:a="http://schemas.openxmlformats.org/drawingml/2006/main" name="Honeywell Template 2023">
  <a:themeElements>
    <a:clrScheme name="Honeywell 2019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5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oneywell PPT Template 16x9_2019 pptx (1)" id="{C13D7188-A151-414D-8989-4BEEEFF1DC5C}" vid="{71BD2F07-B865-488E-B5DA-A4FB8B5D2041}"/>
    </a:ext>
  </a:extLst>
</a:theme>
</file>

<file path=ppt/theme/theme2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Honeywell">
      <a:dk1>
        <a:sysClr val="windowText" lastClr="000000"/>
      </a:dk1>
      <a:lt1>
        <a:sysClr val="window" lastClr="FFFFFF"/>
      </a:lt1>
      <a:dk2>
        <a:srgbClr val="404040"/>
      </a:dk2>
      <a:lt2>
        <a:srgbClr val="E0E0E0"/>
      </a:lt2>
      <a:accent1>
        <a:srgbClr val="DC202E"/>
      </a:accent1>
      <a:accent2>
        <a:srgbClr val="404040"/>
      </a:accent2>
      <a:accent3>
        <a:srgbClr val="707070"/>
      </a:accent3>
      <a:accent4>
        <a:srgbClr val="A0A0A0"/>
      </a:accent4>
      <a:accent5>
        <a:srgbClr val="C0C0C0"/>
      </a:accent5>
      <a:accent6>
        <a:srgbClr val="E0E0E0"/>
      </a:accent6>
      <a:hlink>
        <a:srgbClr val="000000"/>
      </a:hlink>
      <a:folHlink>
        <a:srgbClr val="000000"/>
      </a:folHlink>
    </a:clrScheme>
    <a:fontScheme name="Honeywell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196371f-61e3-4b09-b698-862d705468c7">
      <Terms xmlns="http://schemas.microsoft.com/office/infopath/2007/PartnerControls"/>
    </lcf76f155ced4ddcb4097134ff3c332f>
    <TaxCatchAll xmlns="213af126-92eb-4bb5-8bfd-1661103a2928" xsi:nil="true"/>
    <SharedWithUsers xmlns="320aef85-51b0-4d72-bb05-4519725aead0">
      <UserInfo>
        <DisplayName>Peters, Matt (NYC-MRM)</DisplayName>
        <AccountId>66</AccountId>
        <AccountType/>
      </UserInfo>
      <UserInfo>
        <DisplayName>McCullough, Molly (NYC-MRM)</DisplayName>
        <AccountId>22</AccountId>
        <AccountType/>
      </UserInfo>
      <UserInfo>
        <DisplayName>McCrory, Caitlyn (NYC-MRM)</DisplayName>
        <AccountId>9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CE70749FE917498B95A42DE8F91AE1" ma:contentTypeVersion="17" ma:contentTypeDescription="Create a new document." ma:contentTypeScope="" ma:versionID="4917c2b24c8c6c5e6618fb0ef8cdcd05">
  <xsd:schema xmlns:xsd="http://www.w3.org/2001/XMLSchema" xmlns:xs="http://www.w3.org/2001/XMLSchema" xmlns:p="http://schemas.microsoft.com/office/2006/metadata/properties" xmlns:ns2="4196371f-61e3-4b09-b698-862d705468c7" xmlns:ns3="320aef85-51b0-4d72-bb05-4519725aead0" xmlns:ns4="213af126-92eb-4bb5-8bfd-1661103a2928" targetNamespace="http://schemas.microsoft.com/office/2006/metadata/properties" ma:root="true" ma:fieldsID="6958b3a669f72b7cd150901dd5bb70ad" ns2:_="" ns3:_="" ns4:_="">
    <xsd:import namespace="4196371f-61e3-4b09-b698-862d705468c7"/>
    <xsd:import namespace="320aef85-51b0-4d72-bb05-4519725aead0"/>
    <xsd:import namespace="213af126-92eb-4bb5-8bfd-1661103a292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CR" minOccurs="0"/>
                <xsd:element ref="ns2:lcf76f155ced4ddcb4097134ff3c332f" minOccurs="0"/>
                <xsd:element ref="ns4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96371f-61e3-4b09-b698-862d70546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bc46713-8fa2-488a-ac8b-ad618560c9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0aef85-51b0-4d72-bb05-4519725aead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3af126-92eb-4bb5-8bfd-1661103a2928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aabfeb00-16c9-449a-aa6f-c22e9180da30}" ma:internalName="TaxCatchAll" ma:showField="CatchAllData" ma:web="320aef85-51b0-4d72-bb05-4519725aead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8308AD-929C-4AF1-934C-AD13F105D728}">
  <ds:schemaRefs>
    <ds:schemaRef ds:uri="b9bba018-d304-4cee-aab9-a0f00e029dd1"/>
    <ds:schemaRef ds:uri="http://purl.org/dc/dcmitype/"/>
    <ds:schemaRef ds:uri="http://purl.org/dc/elements/1.1/"/>
    <ds:schemaRef ds:uri="108ad4b5-2e15-4ce5-96cf-bd9ef05b7fcd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terms/"/>
    <ds:schemaRef ds:uri="http://schemas.microsoft.com/office/infopath/2007/PartnerControls"/>
    <ds:schemaRef ds:uri="4196371f-61e3-4b09-b698-862d705468c7"/>
    <ds:schemaRef ds:uri="213af126-92eb-4bb5-8bfd-1661103a2928"/>
    <ds:schemaRef ds:uri="320aef85-51b0-4d72-bb05-4519725aead0"/>
  </ds:schemaRefs>
</ds:datastoreItem>
</file>

<file path=customXml/itemProps2.xml><?xml version="1.0" encoding="utf-8"?>
<ds:datastoreItem xmlns:ds="http://schemas.openxmlformats.org/officeDocument/2006/customXml" ds:itemID="{D65C21E3-6365-4DC5-9394-3976CCBC6D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196371f-61e3-4b09-b698-862d705468c7"/>
    <ds:schemaRef ds:uri="320aef85-51b0-4d72-bb05-4519725aead0"/>
    <ds:schemaRef ds:uri="213af126-92eb-4bb5-8bfd-1661103a29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3A96D48-C214-4F88-BF4C-52E319A5EF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4727</TotalTime>
  <Words>1789</Words>
  <Application>Microsoft Office PowerPoint</Application>
  <PresentationFormat>Widescreen</PresentationFormat>
  <Paragraphs>356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Honeywell Template 2023</vt:lpstr>
      <vt:lpstr>UOP REFORMING NEW PRODUCT OFFERINGS</vt:lpstr>
      <vt:lpstr>HONEYWELL UOP CCR PLATFORMING™ HIGH DENSITY CATALYST PORTFOLIO </vt:lpstr>
      <vt:lpstr>HONEYWELL UOP CCR PLATFORMING™ STANDARD DENSITY CATALYST PORTFOLIO</vt:lpstr>
      <vt:lpstr>PowerPoint Presentation</vt:lpstr>
      <vt:lpstr>PROBLEM Emulsions &amp; Carryover</vt:lpstr>
      <vt:lpstr>PowerPoint Presentation</vt:lpstr>
      <vt:lpstr>PowerPoint Presentation</vt:lpstr>
      <vt:lpstr>Lab Shake test</vt:lpstr>
      <vt:lpstr>PowerPoint Presentation</vt:lpstr>
      <vt:lpstr>CURRENT MONITORING SHAKE TEST</vt:lpstr>
      <vt:lpstr>ENHANCED MONITORING MEROX MERCAPTIDE SENSOR</vt:lpstr>
      <vt:lpstr>PowerPoint Presentation</vt:lpstr>
      <vt:lpstr>CLZ-100 UOP’S NEXT-GENERATION PRODUCT</vt:lpstr>
      <vt:lpstr>case study increased throughput</vt:lpstr>
      <vt:lpstr>case study increased throughput (CONTINUED)</vt:lpstr>
      <vt:lpstr>MORE ADVANCED OPERATION MONITORING</vt:lpstr>
      <vt:lpstr>Agenda</vt:lpstr>
      <vt:lpstr>Common Chloride Adsorbent Materials</vt:lpstr>
      <vt:lpstr>CLZ-100: UOP’s Next-Generation Product</vt:lpstr>
      <vt:lpstr>CLZ-100: UOP’s Next-Generation Product</vt:lpstr>
      <vt:lpstr>CLZ-100: Chloride Capacity</vt:lpstr>
      <vt:lpstr>CLZ-100: Hydrothermal Stability</vt:lpstr>
      <vt:lpstr>CLZ-100: Recovery from Liquid Condensation</vt:lpstr>
      <vt:lpstr>EXAMPLE CLZ-100 Chloride Removal Cost Impact</vt:lpstr>
      <vt:lpstr>PowerPoint Presentation</vt:lpstr>
    </vt:vector>
  </TitlesOfParts>
  <Company>Interpublic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Honeywell  PowerPoint Template 2022</dc:title>
  <dc:creator>Akif.Ahmad@Honeywell.com</dc:creator>
  <cp:lastModifiedBy>McCullough, Molly (NYC-MRM)</cp:lastModifiedBy>
  <cp:revision>233</cp:revision>
  <dcterms:created xsi:type="dcterms:W3CDTF">2019-07-18T16:20:17Z</dcterms:created>
  <dcterms:modified xsi:type="dcterms:W3CDTF">2023-10-19T03:03:01Z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0x0101009BF4B690572849459E682D8AB515D910</vt:lpwstr>
  </property>
  <property fmtid="{D5CDD505-2E9C-101B-9397-08002B2CF9AE}" pid="3" name="MSIP_Label_d546e5e1-5d42-4630-bacd-c69bfdcbd5e8_Enabled">
    <vt:lpwstr>true</vt:lpwstr>
  </property>
  <property fmtid="{D5CDD505-2E9C-101B-9397-08002B2CF9AE}" pid="4" name="MSIP_Label_d546e5e1-5d42-4630-bacd-c69bfdcbd5e8_SetDate">
    <vt:lpwstr>2021-04-16T14:54:47Z</vt:lpwstr>
  </property>
  <property fmtid="{D5CDD505-2E9C-101B-9397-08002B2CF9AE}" pid="5" name="MSIP_Label_d546e5e1-5d42-4630-bacd-c69bfdcbd5e8_Method">
    <vt:lpwstr>Standard</vt:lpwstr>
  </property>
  <property fmtid="{D5CDD505-2E9C-101B-9397-08002B2CF9AE}" pid="6" name="MSIP_Label_d546e5e1-5d42-4630-bacd-c69bfdcbd5e8_Name">
    <vt:lpwstr>d546e5e1-5d42-4630-bacd-c69bfdcbd5e8</vt:lpwstr>
  </property>
  <property fmtid="{D5CDD505-2E9C-101B-9397-08002B2CF9AE}" pid="7" name="MSIP_Label_d546e5e1-5d42-4630-bacd-c69bfdcbd5e8_SiteId">
    <vt:lpwstr>96ece526-9c7d-48b0-8daf-8b93c90a5d18</vt:lpwstr>
  </property>
  <property fmtid="{D5CDD505-2E9C-101B-9397-08002B2CF9AE}" pid="8" name="MSIP_Label_d546e5e1-5d42-4630-bacd-c69bfdcbd5e8_ActionId">
    <vt:lpwstr>9ff641a5-90b1-445c-a805-e37cd35eb456</vt:lpwstr>
  </property>
  <property fmtid="{D5CDD505-2E9C-101B-9397-08002B2CF9AE}" pid="9" name="MSIP_Label_d546e5e1-5d42-4630-bacd-c69bfdcbd5e8_ContentBits">
    <vt:lpwstr>0</vt:lpwstr>
  </property>
  <property fmtid="{D5CDD505-2E9C-101B-9397-08002B2CF9AE}" pid="10" name="SmartTag">
    <vt:lpwstr>4</vt:lpwstr>
  </property>
  <property fmtid="{D5CDD505-2E9C-101B-9397-08002B2CF9AE}" pid="11" name="MediaServiceImageTags">
    <vt:lpwstr/>
  </property>
</Properties>
</file>